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274" r:id="rId2"/>
    <p:sldId id="473" r:id="rId3"/>
    <p:sldId id="441" r:id="rId4"/>
    <p:sldId id="462" r:id="rId5"/>
    <p:sldId id="461" r:id="rId6"/>
    <p:sldId id="463" r:id="rId7"/>
    <p:sldId id="464" r:id="rId8"/>
    <p:sldId id="449" r:id="rId9"/>
    <p:sldId id="465" r:id="rId10"/>
    <p:sldId id="451" r:id="rId11"/>
    <p:sldId id="466" r:id="rId12"/>
    <p:sldId id="467" r:id="rId13"/>
    <p:sldId id="468" r:id="rId14"/>
    <p:sldId id="452" r:id="rId15"/>
    <p:sldId id="469" r:id="rId16"/>
    <p:sldId id="470" r:id="rId17"/>
    <p:sldId id="454" r:id="rId18"/>
    <p:sldId id="455" r:id="rId19"/>
    <p:sldId id="472" r:id="rId20"/>
    <p:sldId id="456" r:id="rId21"/>
    <p:sldId id="457" r:id="rId22"/>
    <p:sldId id="459" r:id="rId23"/>
    <p:sldId id="448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488" r:id="rId39"/>
    <p:sldId id="489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001" autoAdjust="0"/>
    <p:restoredTop sz="94539" autoAdjust="0"/>
  </p:normalViewPr>
  <p:slideViewPr>
    <p:cSldViewPr>
      <p:cViewPr varScale="1">
        <p:scale>
          <a:sx n="89" d="100"/>
          <a:sy n="89" d="100"/>
        </p:scale>
        <p:origin x="-888" y="-9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jpe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1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8.xml"/><Relationship Id="rId5" Type="http://schemas.openxmlformats.org/officeDocument/2006/relationships/slide" Target="slide37.xml"/><Relationship Id="rId4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8586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107504" y="2428868"/>
            <a:ext cx="8856984" cy="70788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0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小数点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移动引起小数大小的变化</a:t>
            </a:r>
          </a:p>
        </p:txBody>
      </p:sp>
      <p:sp>
        <p:nvSpPr>
          <p:cNvPr id="32" name="矩形 31"/>
          <p:cNvSpPr/>
          <p:nvPr/>
        </p:nvSpPr>
        <p:spPr>
          <a:xfrm>
            <a:off x="1448586" y="3500438"/>
            <a:ext cx="6500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  小数点移动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942653" y="764704"/>
            <a:ext cx="3171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0.009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=9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156966" y="1367954"/>
            <a:ext cx="1563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0.09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376041" y="1971204"/>
            <a:ext cx="1333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2871341" y="2574454"/>
            <a:ext cx="873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607941" y="1394941"/>
            <a:ext cx="1792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=90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3652391" y="1998191"/>
            <a:ext cx="2022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=900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673028" y="2607791"/>
            <a:ext cx="2252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=9000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1279" name="未知"/>
          <p:cNvSpPr/>
          <p:nvPr/>
        </p:nvSpPr>
        <p:spPr bwMode="auto">
          <a:xfrm>
            <a:off x="2304603" y="1294929"/>
            <a:ext cx="431800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未知"/>
          <p:cNvSpPr/>
          <p:nvPr/>
        </p:nvSpPr>
        <p:spPr bwMode="auto">
          <a:xfrm>
            <a:off x="2591941" y="1898179"/>
            <a:ext cx="431800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未知"/>
          <p:cNvSpPr/>
          <p:nvPr/>
        </p:nvSpPr>
        <p:spPr bwMode="auto">
          <a:xfrm>
            <a:off x="2807841" y="2501429"/>
            <a:ext cx="360362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H="1">
            <a:off x="1799778" y="936154"/>
            <a:ext cx="0" cy="22320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1046081" y="718034"/>
            <a:ext cx="677108" cy="259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华文新魏" panose="02010800040101010101" pitchFamily="2" charset="-122"/>
              </a:rPr>
              <a:t>从上往下观察</a:t>
            </a:r>
          </a:p>
        </p:txBody>
      </p:sp>
      <p:sp>
        <p:nvSpPr>
          <p:cNvPr id="11284" name="AutoShape 20"/>
          <p:cNvSpPr>
            <a:spLocks noChangeArrowheads="1"/>
          </p:cNvSpPr>
          <p:nvPr/>
        </p:nvSpPr>
        <p:spPr bwMode="auto">
          <a:xfrm>
            <a:off x="791716" y="3311053"/>
            <a:ext cx="7849244" cy="25567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936178" y="3423766"/>
            <a:ext cx="24929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ea typeface="华文新魏" panose="02010800040101010101" pitchFamily="2" charset="-122"/>
              </a:rPr>
              <a:t>小数点向右</a:t>
            </a: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864741" y="3887316"/>
            <a:ext cx="71929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anose="02010600030101010101" pitchFamily="2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ea typeface="宋体" panose="02010600030101010101" pitchFamily="2" charset="-122"/>
              </a:rPr>
              <a:t>一位</a:t>
            </a:r>
            <a:r>
              <a:rPr lang="zh-CN" altLang="en-US" sz="320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ea typeface="宋体" panose="02010600030101010101" pitchFamily="2" charset="-122"/>
              </a:rPr>
              <a:t>10</a:t>
            </a:r>
            <a:r>
              <a:rPr lang="zh-CN" altLang="en-US" sz="3200">
                <a:ea typeface="宋体" panose="02010600030101010101" pitchFamily="2" charset="-122"/>
              </a:rPr>
              <a:t>倍；</a:t>
            </a: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864741" y="4392141"/>
            <a:ext cx="74013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anose="02010600030101010101" pitchFamily="2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ea typeface="宋体" panose="02010600030101010101" pitchFamily="2" charset="-122"/>
              </a:rPr>
              <a:t>两位</a:t>
            </a:r>
            <a:r>
              <a:rPr lang="zh-CN" altLang="en-US" sz="320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ea typeface="宋体" panose="02010600030101010101" pitchFamily="2" charset="-122"/>
              </a:rPr>
              <a:t>100</a:t>
            </a:r>
            <a:r>
              <a:rPr lang="zh-CN" altLang="en-US" sz="3200">
                <a:ea typeface="宋体" panose="02010600030101010101" pitchFamily="2" charset="-122"/>
              </a:rPr>
              <a:t>倍；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864741" y="4895379"/>
            <a:ext cx="7609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anose="02010600030101010101" pitchFamily="2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ea typeface="宋体" panose="02010600030101010101" pitchFamily="2" charset="-122"/>
              </a:rPr>
              <a:t>三位</a:t>
            </a:r>
            <a:r>
              <a:rPr lang="zh-CN" altLang="en-US" sz="320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ea typeface="宋体" panose="02010600030101010101" pitchFamily="2" charset="-122"/>
              </a:rPr>
              <a:t>1000</a:t>
            </a:r>
            <a:r>
              <a:rPr lang="zh-CN" altLang="en-US" sz="3200">
                <a:ea typeface="宋体" panose="02010600030101010101" pitchFamily="2" charset="-122"/>
              </a:rPr>
              <a:t>倍；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939578" y="5283015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ea typeface="宋体" panose="02010600030101010101" pitchFamily="2" charset="-122"/>
              </a:rPr>
              <a:t>‥‥‥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7237" y="836243"/>
            <a:ext cx="2938173" cy="1618124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9"/>
                            </p:stCondLst>
                            <p:childTnLst>
                              <p:par>
                                <p:cTn id="10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utoUpdateAnimBg="0"/>
      <p:bldP spid="11273" grpId="0" autoUpdateAnimBg="0"/>
      <p:bldP spid="11274" grpId="0" autoUpdateAnimBg="0"/>
      <p:bldP spid="11275" grpId="0" autoUpdateAnimBg="0"/>
      <p:bldP spid="11276" grpId="0" autoUpdateAnimBg="0"/>
      <p:bldP spid="11277" grpId="0" autoUpdateAnimBg="0"/>
      <p:bldP spid="11278" grpId="0" autoUpdateAnimBg="0"/>
      <p:bldP spid="11279" grpId="0" animBg="1"/>
      <p:bldP spid="11280" grpId="0" animBg="1"/>
      <p:bldP spid="11281" grpId="0" animBg="1"/>
      <p:bldP spid="11282" grpId="0" animBg="1"/>
      <p:bldP spid="11283" grpId="0" autoUpdateAnimBg="0"/>
      <p:bldP spid="11284" grpId="0" animBg="1" autoUpdateAnimBg="0"/>
      <p:bldP spid="11285" grpId="0" autoUpdateAnimBg="0"/>
      <p:bldP spid="11286" grpId="0" autoUpdateAnimBg="0"/>
      <p:bldP spid="11287" grpId="0" autoUpdateAnimBg="0"/>
      <p:bldP spid="11288" grpId="0" autoUpdateAnimBg="0"/>
      <p:bldP spid="1128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0"/>
          <p:cNvSpPr>
            <a:spLocks noChangeArrowheads="1"/>
          </p:cNvSpPr>
          <p:nvPr/>
        </p:nvSpPr>
        <p:spPr bwMode="auto">
          <a:xfrm>
            <a:off x="323528" y="764704"/>
            <a:ext cx="8568952" cy="5256584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684014" y="877417"/>
            <a:ext cx="24929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ea typeface="华文新魏" panose="02010800040101010101" pitchFamily="2" charset="-122"/>
              </a:rPr>
              <a:t>小数点向右</a:t>
            </a: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612577" y="1421885"/>
            <a:ext cx="71929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anose="02010600030101010101" pitchFamily="2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ea typeface="宋体" panose="02010600030101010101" pitchFamily="2" charset="-122"/>
              </a:rPr>
              <a:t>一位</a:t>
            </a:r>
            <a:r>
              <a:rPr lang="zh-CN" altLang="en-US" sz="320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ea typeface="宋体" panose="02010600030101010101" pitchFamily="2" charset="-122"/>
              </a:rPr>
              <a:t>10</a:t>
            </a:r>
            <a:r>
              <a:rPr lang="zh-CN" altLang="en-US" sz="3200">
                <a:ea typeface="宋体" panose="02010600030101010101" pitchFamily="2" charset="-122"/>
              </a:rPr>
              <a:t>倍；</a:t>
            </a: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612577" y="2070726"/>
            <a:ext cx="74013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anose="02010600030101010101" pitchFamily="2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ea typeface="宋体" panose="02010600030101010101" pitchFamily="2" charset="-122"/>
              </a:rPr>
              <a:t>两位</a:t>
            </a:r>
            <a:r>
              <a:rPr lang="zh-CN" altLang="en-US" sz="320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ea typeface="宋体" panose="02010600030101010101" pitchFamily="2" charset="-122"/>
              </a:rPr>
              <a:t>100</a:t>
            </a:r>
            <a:r>
              <a:rPr lang="zh-CN" altLang="en-US" sz="3200">
                <a:ea typeface="宋体" panose="02010600030101010101" pitchFamily="2" charset="-122"/>
              </a:rPr>
              <a:t>倍；</a:t>
            </a: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612577" y="2717980"/>
            <a:ext cx="7609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anose="02010600030101010101" pitchFamily="2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ea typeface="宋体" panose="02010600030101010101" pitchFamily="2" charset="-122"/>
              </a:rPr>
              <a:t>三位</a:t>
            </a:r>
            <a:r>
              <a:rPr lang="zh-CN" altLang="en-US" sz="320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ea typeface="宋体" panose="02010600030101010101" pitchFamily="2" charset="-122"/>
              </a:rPr>
              <a:t>1000</a:t>
            </a:r>
            <a:r>
              <a:rPr lang="zh-CN" altLang="en-US" sz="3200">
                <a:ea typeface="宋体" panose="02010600030101010101" pitchFamily="2" charset="-122"/>
              </a:rPr>
              <a:t>倍；</a:t>
            </a: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707031" y="3288024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ea typeface="宋体" panose="02010600030101010101" pitchFamily="2" charset="-122"/>
              </a:rPr>
              <a:t>‥‥‥</a:t>
            </a: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611560" y="3357191"/>
            <a:ext cx="78181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宋体" panose="02010600030101010101" pitchFamily="2" charset="-122"/>
              </a:rPr>
              <a:t>移动</a:t>
            </a:r>
            <a:r>
              <a:rPr lang="zh-CN" altLang="en-US" sz="3200" dirty="0" smtClean="0">
                <a:solidFill>
                  <a:srgbClr val="3333FF"/>
                </a:solidFill>
                <a:ea typeface="宋体" panose="02010600030101010101" pitchFamily="2" charset="-122"/>
              </a:rPr>
              <a:t>四位</a:t>
            </a:r>
            <a:r>
              <a:rPr lang="zh-CN" altLang="en-US" sz="3200" dirty="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 dirty="0" smtClean="0">
                <a:solidFill>
                  <a:srgbClr val="FF5050"/>
                </a:solidFill>
                <a:ea typeface="宋体" panose="02010600030101010101" pitchFamily="2" charset="-122"/>
              </a:rPr>
              <a:t>10000</a:t>
            </a:r>
            <a:r>
              <a:rPr lang="zh-CN" altLang="en-US" sz="3200" dirty="0" smtClean="0">
                <a:ea typeface="宋体" panose="02010600030101010101" pitchFamily="2" charset="-122"/>
              </a:rPr>
              <a:t>倍</a:t>
            </a:r>
            <a:r>
              <a:rPr lang="zh-CN" altLang="en-US" sz="3200" dirty="0"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611560" y="4005263"/>
            <a:ext cx="80265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宋体" panose="02010600030101010101" pitchFamily="2" charset="-122"/>
              </a:rPr>
              <a:t>移动</a:t>
            </a:r>
            <a:r>
              <a:rPr lang="zh-CN" altLang="en-US" sz="3200" dirty="0" smtClean="0">
                <a:solidFill>
                  <a:srgbClr val="3333FF"/>
                </a:solidFill>
                <a:ea typeface="宋体" panose="02010600030101010101" pitchFamily="2" charset="-122"/>
              </a:rPr>
              <a:t>五位</a:t>
            </a:r>
            <a:r>
              <a:rPr lang="zh-CN" altLang="en-US" sz="3200" dirty="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 dirty="0" smtClean="0">
                <a:solidFill>
                  <a:srgbClr val="FF5050"/>
                </a:solidFill>
                <a:ea typeface="宋体" panose="02010600030101010101" pitchFamily="2" charset="-122"/>
              </a:rPr>
              <a:t>100000</a:t>
            </a:r>
            <a:r>
              <a:rPr lang="zh-CN" altLang="en-US" sz="3200" dirty="0" smtClean="0">
                <a:ea typeface="宋体" panose="02010600030101010101" pitchFamily="2" charset="-122"/>
              </a:rPr>
              <a:t>倍</a:t>
            </a:r>
            <a:r>
              <a:rPr lang="zh-CN" altLang="en-US" sz="3200" dirty="0"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611560" y="4725343"/>
            <a:ext cx="8234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宋体" panose="02010600030101010101" pitchFamily="2" charset="-122"/>
              </a:rPr>
              <a:t>移动</a:t>
            </a:r>
            <a:r>
              <a:rPr lang="zh-CN" altLang="en-US" sz="3200" dirty="0" smtClean="0">
                <a:solidFill>
                  <a:srgbClr val="3333FF"/>
                </a:solidFill>
                <a:ea typeface="宋体" panose="02010600030101010101" pitchFamily="2" charset="-122"/>
              </a:rPr>
              <a:t>六位</a:t>
            </a:r>
            <a:r>
              <a:rPr lang="zh-CN" altLang="en-US" sz="3200" dirty="0">
                <a:ea typeface="宋体" panose="02010600030101010101" pitchFamily="2" charset="-122"/>
              </a:rPr>
              <a:t>，原数就扩大到原数的</a:t>
            </a:r>
            <a:r>
              <a:rPr lang="en-US" altLang="zh-CN" sz="3200" dirty="0" smtClean="0">
                <a:solidFill>
                  <a:srgbClr val="FF5050"/>
                </a:solidFill>
                <a:ea typeface="宋体" panose="02010600030101010101" pitchFamily="2" charset="-122"/>
              </a:rPr>
              <a:t>1000000</a:t>
            </a:r>
            <a:r>
              <a:rPr lang="zh-CN" altLang="en-US" sz="3200" dirty="0" smtClean="0">
                <a:ea typeface="宋体" panose="02010600030101010101" pitchFamily="2" charset="-122"/>
              </a:rPr>
              <a:t>倍</a:t>
            </a:r>
            <a:r>
              <a:rPr lang="zh-CN" altLang="en-US" sz="3200" dirty="0"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707031" y="5148481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ea typeface="宋体" panose="02010600030101010101" pitchFamily="2" charset="-122"/>
              </a:rPr>
              <a:t>‥‥‥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840" y="428604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练一练</a:t>
            </a:r>
            <a:endParaRPr lang="zh-CN" altLang="en-US" sz="54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80010" y="1499870"/>
            <a:ext cx="88284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下面的数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去掉小数点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各扩大到原数的多少倍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25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006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2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28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10</a:t>
            </a:r>
            <a:r>
              <a:rPr lang="en-US" altLang="zh-CN" sz="32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009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116423"/>
            <a:ext cx="6811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780329"/>
            <a:ext cx="7173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4365104"/>
            <a:ext cx="7558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006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1000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5004465"/>
            <a:ext cx="7173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3.28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5589240"/>
            <a:ext cx="7750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10.009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1000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898997"/>
            <a:ext cx="6336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小数点向左移动是否会引起小数的变化</a:t>
            </a:r>
            <a:r>
              <a:rPr lang="en-US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又会按什么规律来变化</a:t>
            </a:r>
            <a:r>
              <a:rPr lang="en-US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2626175" y="836712"/>
            <a:ext cx="3459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猜测   验证</a:t>
            </a:r>
            <a:endParaRPr lang="zh-CN" altLang="en-US" sz="5400" b="0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01" b="4850"/>
          <a:stretch>
            <a:fillRect/>
          </a:stretch>
        </p:blipFill>
        <p:spPr>
          <a:xfrm>
            <a:off x="2302540" y="3861048"/>
            <a:ext cx="3707904" cy="23651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101130" y="786989"/>
            <a:ext cx="3171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0.009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=9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315443" y="1390239"/>
            <a:ext cx="1563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0.09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534518" y="1993489"/>
            <a:ext cx="1333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029818" y="2596739"/>
            <a:ext cx="873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766418" y="1417226"/>
            <a:ext cx="1792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=90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810868" y="2020476"/>
            <a:ext cx="2022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=900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3831505" y="2630076"/>
            <a:ext cx="2252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=9000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2303" name="未知"/>
          <p:cNvSpPr/>
          <p:nvPr/>
        </p:nvSpPr>
        <p:spPr bwMode="auto">
          <a:xfrm flipH="1">
            <a:off x="2534518" y="1245776"/>
            <a:ext cx="360362" cy="144463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04" name="未知"/>
          <p:cNvSpPr/>
          <p:nvPr/>
        </p:nvSpPr>
        <p:spPr bwMode="auto">
          <a:xfrm flipH="1">
            <a:off x="2750418" y="1893476"/>
            <a:ext cx="360362" cy="171450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05" name="未知"/>
          <p:cNvSpPr/>
          <p:nvPr/>
        </p:nvSpPr>
        <p:spPr bwMode="auto">
          <a:xfrm flipH="1">
            <a:off x="2966318" y="2469739"/>
            <a:ext cx="358775" cy="127000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611188" y="3333338"/>
            <a:ext cx="7885112" cy="26739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755650" y="3333339"/>
            <a:ext cx="24929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ea typeface="华文新魏" panose="02010800040101010101" pitchFamily="2" charset="-122"/>
              </a:rPr>
              <a:t>小数点向左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900113" y="5422489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ea typeface="宋体" panose="02010600030101010101" pitchFamily="2" charset="-122"/>
              </a:rPr>
              <a:t>‥‥‥</a:t>
            </a:r>
          </a:p>
        </p:txBody>
      </p:sp>
      <p:grpSp>
        <p:nvGrpSpPr>
          <p:cNvPr id="12311" name="Group 23"/>
          <p:cNvGrpSpPr/>
          <p:nvPr/>
        </p:nvGrpSpPr>
        <p:grpSpPr bwMode="auto">
          <a:xfrm>
            <a:off x="684213" y="3534952"/>
            <a:ext cx="7015163" cy="949324"/>
            <a:chOff x="0" y="-55"/>
            <a:chExt cx="4419" cy="598"/>
          </a:xfrm>
        </p:grpSpPr>
        <p:sp>
          <p:nvSpPr>
            <p:cNvPr id="12312" name="Text Box 24"/>
            <p:cNvSpPr txBox="1">
              <a:spLocks noChangeArrowheads="1"/>
            </p:cNvSpPr>
            <p:nvPr/>
          </p:nvSpPr>
          <p:spPr bwMode="auto">
            <a:xfrm>
              <a:off x="0" y="91"/>
              <a:ext cx="441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一位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，新数就缩小到原数的       ；</a:t>
              </a:r>
            </a:p>
          </p:txBody>
        </p:sp>
        <p:grpSp>
          <p:nvGrpSpPr>
            <p:cNvPr id="12313" name="Group 25"/>
            <p:cNvGrpSpPr/>
            <p:nvPr/>
          </p:nvGrpSpPr>
          <p:grpSpPr bwMode="auto">
            <a:xfrm>
              <a:off x="3644" y="-55"/>
              <a:ext cx="347" cy="598"/>
              <a:chOff x="877" y="-55"/>
              <a:chExt cx="347" cy="598"/>
            </a:xfrm>
          </p:grpSpPr>
          <p:sp>
            <p:nvSpPr>
              <p:cNvPr id="12314" name="Line 26"/>
              <p:cNvSpPr>
                <a:spLocks noChangeShapeType="1"/>
              </p:cNvSpPr>
              <p:nvPr/>
            </p:nvSpPr>
            <p:spPr bwMode="auto">
              <a:xfrm>
                <a:off x="906" y="260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2315" name="Text Box 27"/>
              <p:cNvSpPr txBox="1">
                <a:spLocks noChangeArrowheads="1"/>
              </p:cNvSpPr>
              <p:nvPr/>
            </p:nvSpPr>
            <p:spPr bwMode="auto">
              <a:xfrm>
                <a:off x="877" y="213"/>
                <a:ext cx="328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</a:p>
            </p:txBody>
          </p:sp>
          <p:sp>
            <p:nvSpPr>
              <p:cNvPr id="12316" name="Text Box 28"/>
              <p:cNvSpPr txBox="1">
                <a:spLocks noChangeArrowheads="1"/>
              </p:cNvSpPr>
              <p:nvPr/>
            </p:nvSpPr>
            <p:spPr bwMode="auto">
              <a:xfrm>
                <a:off x="927" y="-55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grpSp>
        <p:nvGrpSpPr>
          <p:cNvPr id="12317" name="Group 29"/>
          <p:cNvGrpSpPr/>
          <p:nvPr/>
        </p:nvGrpSpPr>
        <p:grpSpPr bwMode="auto">
          <a:xfrm>
            <a:off x="684213" y="4906551"/>
            <a:ext cx="7469188" cy="887413"/>
            <a:chOff x="0" y="38"/>
            <a:chExt cx="4705" cy="559"/>
          </a:xfrm>
        </p:grpSpPr>
        <p:sp>
          <p:nvSpPr>
            <p:cNvPr id="12318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0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三位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，新数就缩小到原数的           ；</a:t>
              </a:r>
            </a:p>
          </p:txBody>
        </p:sp>
        <p:grpSp>
          <p:nvGrpSpPr>
            <p:cNvPr id="12319" name="Group 31"/>
            <p:cNvGrpSpPr/>
            <p:nvPr/>
          </p:nvGrpSpPr>
          <p:grpSpPr bwMode="auto">
            <a:xfrm>
              <a:off x="3673" y="38"/>
              <a:ext cx="565" cy="559"/>
              <a:chOff x="906" y="38"/>
              <a:chExt cx="565" cy="559"/>
            </a:xfrm>
          </p:grpSpPr>
          <p:sp>
            <p:nvSpPr>
              <p:cNvPr id="12320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55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2321" name="Text Box 33"/>
              <p:cNvSpPr txBox="1">
                <a:spLocks noChangeArrowheads="1"/>
              </p:cNvSpPr>
              <p:nvPr/>
            </p:nvSpPr>
            <p:spPr bwMode="auto">
              <a:xfrm>
                <a:off x="906" y="267"/>
                <a:ext cx="54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1000</a:t>
                </a:r>
              </a:p>
            </p:txBody>
          </p:sp>
          <p:sp>
            <p:nvSpPr>
              <p:cNvPr id="12322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grpSp>
        <p:nvGrpSpPr>
          <p:cNvPr id="12323" name="Group 35"/>
          <p:cNvGrpSpPr/>
          <p:nvPr/>
        </p:nvGrpSpPr>
        <p:grpSpPr bwMode="auto">
          <a:xfrm>
            <a:off x="684213" y="4249326"/>
            <a:ext cx="7200900" cy="884238"/>
            <a:chOff x="0" y="32"/>
            <a:chExt cx="4536" cy="557"/>
          </a:xfrm>
        </p:grpSpPr>
        <p:sp>
          <p:nvSpPr>
            <p:cNvPr id="12324" name="Text Box 36"/>
            <p:cNvSpPr txBox="1">
              <a:spLocks noChangeArrowheads="1"/>
            </p:cNvSpPr>
            <p:nvPr/>
          </p:nvSpPr>
          <p:spPr bwMode="auto">
            <a:xfrm>
              <a:off x="0" y="120"/>
              <a:ext cx="453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两位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，新数就缩小到原数的         ；</a:t>
              </a:r>
            </a:p>
          </p:txBody>
        </p:sp>
        <p:grpSp>
          <p:nvGrpSpPr>
            <p:cNvPr id="12325" name="Group 37"/>
            <p:cNvGrpSpPr/>
            <p:nvPr/>
          </p:nvGrpSpPr>
          <p:grpSpPr bwMode="auto">
            <a:xfrm>
              <a:off x="3663" y="32"/>
              <a:ext cx="434" cy="557"/>
              <a:chOff x="880" y="32"/>
              <a:chExt cx="434" cy="557"/>
            </a:xfrm>
          </p:grpSpPr>
          <p:sp>
            <p:nvSpPr>
              <p:cNvPr id="12327" name="Text Box 39"/>
              <p:cNvSpPr txBox="1">
                <a:spLocks noChangeArrowheads="1"/>
              </p:cNvSpPr>
              <p:nvPr/>
            </p:nvSpPr>
            <p:spPr bwMode="auto">
              <a:xfrm>
                <a:off x="880" y="259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</a:t>
                </a:r>
              </a:p>
            </p:txBody>
          </p:sp>
          <p:sp>
            <p:nvSpPr>
              <p:cNvPr id="12326" name="Line 38"/>
              <p:cNvSpPr>
                <a:spLocks noChangeShapeType="1"/>
              </p:cNvSpPr>
              <p:nvPr/>
            </p:nvSpPr>
            <p:spPr bwMode="auto">
              <a:xfrm>
                <a:off x="936" y="316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2328" name="Text Box 40"/>
              <p:cNvSpPr txBox="1">
                <a:spLocks noChangeArrowheads="1"/>
              </p:cNvSpPr>
              <p:nvPr/>
            </p:nvSpPr>
            <p:spPr bwMode="auto">
              <a:xfrm>
                <a:off x="968" y="32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7237" y="836243"/>
            <a:ext cx="2938173" cy="1618124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 animBg="1"/>
      <p:bldP spid="12304" grpId="0" animBg="1"/>
      <p:bldP spid="12305" grpId="0" animBg="1"/>
      <p:bldP spid="12308" grpId="0" animBg="1" autoUpdateAnimBg="0"/>
      <p:bldP spid="12309" grpId="0" autoUpdateAnimBg="0"/>
      <p:bldP spid="1231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0"/>
          <p:cNvSpPr>
            <a:spLocks noChangeArrowheads="1"/>
          </p:cNvSpPr>
          <p:nvPr/>
        </p:nvSpPr>
        <p:spPr bwMode="auto">
          <a:xfrm>
            <a:off x="433914" y="764704"/>
            <a:ext cx="8352928" cy="5184576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78375" y="764705"/>
            <a:ext cx="26408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ea typeface="华文新魏" panose="02010800040101010101" pitchFamily="2" charset="-122"/>
              </a:rPr>
              <a:t>小数点向左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838" y="3296866"/>
            <a:ext cx="9444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>
                <a:ea typeface="宋体" panose="02010600030101010101" pitchFamily="2" charset="-122"/>
              </a:rPr>
              <a:t>‥‥‥</a:t>
            </a:r>
          </a:p>
        </p:txBody>
      </p:sp>
      <p:grpSp>
        <p:nvGrpSpPr>
          <p:cNvPr id="8" name="Group 23"/>
          <p:cNvGrpSpPr/>
          <p:nvPr/>
        </p:nvGrpSpPr>
        <p:grpSpPr bwMode="auto">
          <a:xfrm>
            <a:off x="506939" y="1100704"/>
            <a:ext cx="7084225" cy="949324"/>
            <a:chOff x="0" y="-55"/>
            <a:chExt cx="4419" cy="598"/>
          </a:xfrm>
        </p:grpSpPr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0" y="91"/>
              <a:ext cx="441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一位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，新数就缩小到原数的       ；</a:t>
              </a:r>
            </a:p>
          </p:txBody>
        </p:sp>
        <p:grpSp>
          <p:nvGrpSpPr>
            <p:cNvPr id="10" name="Group 25"/>
            <p:cNvGrpSpPr/>
            <p:nvPr/>
          </p:nvGrpSpPr>
          <p:grpSpPr bwMode="auto">
            <a:xfrm>
              <a:off x="3644" y="-55"/>
              <a:ext cx="347" cy="598"/>
              <a:chOff x="877" y="-55"/>
              <a:chExt cx="347" cy="598"/>
            </a:xfrm>
          </p:grpSpPr>
          <p:sp>
            <p:nvSpPr>
              <p:cNvPr id="11" name="Line 26"/>
              <p:cNvSpPr>
                <a:spLocks noChangeShapeType="1"/>
              </p:cNvSpPr>
              <p:nvPr/>
            </p:nvSpPr>
            <p:spPr bwMode="auto">
              <a:xfrm>
                <a:off x="906" y="260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2" name="Text Box 27"/>
              <p:cNvSpPr txBox="1">
                <a:spLocks noChangeArrowheads="1"/>
              </p:cNvSpPr>
              <p:nvPr/>
            </p:nvSpPr>
            <p:spPr bwMode="auto">
              <a:xfrm>
                <a:off x="877" y="213"/>
                <a:ext cx="328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</a:p>
            </p:txBody>
          </p:sp>
          <p:sp>
            <p:nvSpPr>
              <p:cNvPr id="13" name="Text Box 28"/>
              <p:cNvSpPr txBox="1">
                <a:spLocks noChangeArrowheads="1"/>
              </p:cNvSpPr>
              <p:nvPr/>
            </p:nvSpPr>
            <p:spPr bwMode="auto">
              <a:xfrm>
                <a:off x="927" y="-55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grpSp>
        <p:nvGrpSpPr>
          <p:cNvPr id="14" name="Group 29"/>
          <p:cNvGrpSpPr/>
          <p:nvPr/>
        </p:nvGrpSpPr>
        <p:grpSpPr bwMode="auto">
          <a:xfrm>
            <a:off x="506938" y="2780928"/>
            <a:ext cx="7542721" cy="887413"/>
            <a:chOff x="0" y="38"/>
            <a:chExt cx="4705" cy="559"/>
          </a:xfrm>
        </p:grpSpPr>
        <p:sp>
          <p:nvSpPr>
            <p:cNvPr id="15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0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三位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，新数就缩小到原数的           ；</a:t>
              </a:r>
            </a:p>
          </p:txBody>
        </p:sp>
        <p:grpSp>
          <p:nvGrpSpPr>
            <p:cNvPr id="16" name="Group 31"/>
            <p:cNvGrpSpPr/>
            <p:nvPr/>
          </p:nvGrpSpPr>
          <p:grpSpPr bwMode="auto">
            <a:xfrm>
              <a:off x="3673" y="38"/>
              <a:ext cx="565" cy="559"/>
              <a:chOff x="906" y="38"/>
              <a:chExt cx="565" cy="559"/>
            </a:xfrm>
          </p:grpSpPr>
          <p:sp>
            <p:nvSpPr>
              <p:cNvPr id="17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55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8" name="Text Box 33"/>
              <p:cNvSpPr txBox="1">
                <a:spLocks noChangeArrowheads="1"/>
              </p:cNvSpPr>
              <p:nvPr/>
            </p:nvSpPr>
            <p:spPr bwMode="auto">
              <a:xfrm>
                <a:off x="906" y="267"/>
                <a:ext cx="54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1000</a:t>
                </a:r>
              </a:p>
            </p:txBody>
          </p:sp>
          <p:sp>
            <p:nvSpPr>
              <p:cNvPr id="19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grpSp>
        <p:nvGrpSpPr>
          <p:cNvPr id="20" name="Group 35"/>
          <p:cNvGrpSpPr/>
          <p:nvPr/>
        </p:nvGrpSpPr>
        <p:grpSpPr bwMode="auto">
          <a:xfrm>
            <a:off x="506939" y="1968698"/>
            <a:ext cx="7271792" cy="884238"/>
            <a:chOff x="0" y="32"/>
            <a:chExt cx="4536" cy="557"/>
          </a:xfrm>
        </p:grpSpPr>
        <p:sp>
          <p:nvSpPr>
            <p:cNvPr id="21" name="Text Box 36"/>
            <p:cNvSpPr txBox="1">
              <a:spLocks noChangeArrowheads="1"/>
            </p:cNvSpPr>
            <p:nvPr/>
          </p:nvSpPr>
          <p:spPr bwMode="auto">
            <a:xfrm>
              <a:off x="0" y="120"/>
              <a:ext cx="453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两位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，新数就缩小到原数的         ；</a:t>
              </a:r>
            </a:p>
          </p:txBody>
        </p:sp>
        <p:grpSp>
          <p:nvGrpSpPr>
            <p:cNvPr id="22" name="Group 37"/>
            <p:cNvGrpSpPr/>
            <p:nvPr/>
          </p:nvGrpSpPr>
          <p:grpSpPr bwMode="auto">
            <a:xfrm>
              <a:off x="3663" y="32"/>
              <a:ext cx="434" cy="557"/>
              <a:chOff x="880" y="32"/>
              <a:chExt cx="434" cy="557"/>
            </a:xfrm>
          </p:grpSpPr>
          <p:sp>
            <p:nvSpPr>
              <p:cNvPr id="23" name="Text Box 39"/>
              <p:cNvSpPr txBox="1">
                <a:spLocks noChangeArrowheads="1"/>
              </p:cNvSpPr>
              <p:nvPr/>
            </p:nvSpPr>
            <p:spPr bwMode="auto">
              <a:xfrm>
                <a:off x="880" y="259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</a:t>
                </a:r>
              </a:p>
            </p:txBody>
          </p:sp>
          <p:sp>
            <p:nvSpPr>
              <p:cNvPr id="24" name="Line 38"/>
              <p:cNvSpPr>
                <a:spLocks noChangeShapeType="1"/>
              </p:cNvSpPr>
              <p:nvPr/>
            </p:nvSpPr>
            <p:spPr bwMode="auto">
              <a:xfrm>
                <a:off x="936" y="316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5" name="Text Box 40"/>
              <p:cNvSpPr txBox="1">
                <a:spLocks noChangeArrowheads="1"/>
              </p:cNvSpPr>
              <p:nvPr/>
            </p:nvSpPr>
            <p:spPr bwMode="auto">
              <a:xfrm>
                <a:off x="968" y="32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700747" y="5324939"/>
            <a:ext cx="30540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ea typeface="宋体" panose="02010600030101010101" pitchFamily="2" charset="-122"/>
              </a:rPr>
              <a:t>‥‥‥</a:t>
            </a:r>
          </a:p>
        </p:txBody>
      </p:sp>
      <p:grpSp>
        <p:nvGrpSpPr>
          <p:cNvPr id="27" name="Group 29"/>
          <p:cNvGrpSpPr/>
          <p:nvPr/>
        </p:nvGrpSpPr>
        <p:grpSpPr bwMode="auto">
          <a:xfrm>
            <a:off x="506938" y="3509821"/>
            <a:ext cx="7571577" cy="887413"/>
            <a:chOff x="0" y="38"/>
            <a:chExt cx="4723" cy="559"/>
          </a:xfrm>
        </p:grpSpPr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2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四</a:t>
              </a: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            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；</a:t>
              </a:r>
            </a:p>
          </p:txBody>
        </p:sp>
        <p:grpSp>
          <p:nvGrpSpPr>
            <p:cNvPr id="29" name="Group 31"/>
            <p:cNvGrpSpPr/>
            <p:nvPr/>
          </p:nvGrpSpPr>
          <p:grpSpPr bwMode="auto">
            <a:xfrm>
              <a:off x="3638" y="38"/>
              <a:ext cx="640" cy="559"/>
              <a:chOff x="871" y="38"/>
              <a:chExt cx="640" cy="559"/>
            </a:xfrm>
          </p:grpSpPr>
          <p:sp>
            <p:nvSpPr>
              <p:cNvPr id="30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55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1" name="Text Box 33"/>
              <p:cNvSpPr txBox="1">
                <a:spLocks noChangeArrowheads="1"/>
              </p:cNvSpPr>
              <p:nvPr/>
            </p:nvSpPr>
            <p:spPr bwMode="auto">
              <a:xfrm>
                <a:off x="871" y="267"/>
                <a:ext cx="64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10000</a:t>
                </a:r>
                <a:endParaRPr lang="en-US" altLang="zh-CN" sz="28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2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grpSp>
        <p:nvGrpSpPr>
          <p:cNvPr id="33" name="Group 29"/>
          <p:cNvGrpSpPr/>
          <p:nvPr/>
        </p:nvGrpSpPr>
        <p:grpSpPr bwMode="auto">
          <a:xfrm>
            <a:off x="505922" y="4149080"/>
            <a:ext cx="7674177" cy="887413"/>
            <a:chOff x="0" y="38"/>
            <a:chExt cx="4787" cy="559"/>
          </a:xfrm>
        </p:grpSpPr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8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五位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             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；</a:t>
              </a:r>
            </a:p>
          </p:txBody>
        </p:sp>
        <p:grpSp>
          <p:nvGrpSpPr>
            <p:cNvPr id="35" name="Group 31"/>
            <p:cNvGrpSpPr/>
            <p:nvPr/>
          </p:nvGrpSpPr>
          <p:grpSpPr bwMode="auto">
            <a:xfrm>
              <a:off x="3593" y="38"/>
              <a:ext cx="745" cy="559"/>
              <a:chOff x="826" y="38"/>
              <a:chExt cx="745" cy="559"/>
            </a:xfrm>
          </p:grpSpPr>
          <p:sp>
            <p:nvSpPr>
              <p:cNvPr id="37" name="Text Box 33"/>
              <p:cNvSpPr txBox="1">
                <a:spLocks noChangeArrowheads="1"/>
              </p:cNvSpPr>
              <p:nvPr/>
            </p:nvSpPr>
            <p:spPr bwMode="auto">
              <a:xfrm>
                <a:off x="826" y="267"/>
                <a:ext cx="745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100000</a:t>
                </a:r>
                <a:endParaRPr lang="en-US" altLang="zh-CN" sz="28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6" name="Line 32"/>
              <p:cNvSpPr>
                <a:spLocks noChangeShapeType="1"/>
              </p:cNvSpPr>
              <p:nvPr/>
            </p:nvSpPr>
            <p:spPr bwMode="auto">
              <a:xfrm>
                <a:off x="871" y="317"/>
                <a:ext cx="70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8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  <p:grpSp>
        <p:nvGrpSpPr>
          <p:cNvPr id="39" name="Group 29"/>
          <p:cNvGrpSpPr/>
          <p:nvPr/>
        </p:nvGrpSpPr>
        <p:grpSpPr bwMode="auto">
          <a:xfrm>
            <a:off x="505922" y="4808760"/>
            <a:ext cx="7879377" cy="852488"/>
            <a:chOff x="0" y="60"/>
            <a:chExt cx="4915" cy="537"/>
          </a:xfrm>
        </p:grpSpPr>
        <p:sp>
          <p:nvSpPr>
            <p:cNvPr id="40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91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移动</a:t>
              </a: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华文楷体" pitchFamily="2" charset="-122"/>
                  <a:ea typeface="华文楷体" pitchFamily="2" charset="-122"/>
                </a:rPr>
                <a:t>六位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，新数就缩小到原数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               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；</a:t>
              </a:r>
            </a:p>
          </p:txBody>
        </p:sp>
        <p:grpSp>
          <p:nvGrpSpPr>
            <p:cNvPr id="41" name="Group 31"/>
            <p:cNvGrpSpPr/>
            <p:nvPr/>
          </p:nvGrpSpPr>
          <p:grpSpPr bwMode="auto">
            <a:xfrm>
              <a:off x="3638" y="60"/>
              <a:ext cx="899" cy="537"/>
              <a:chOff x="871" y="60"/>
              <a:chExt cx="899" cy="537"/>
            </a:xfrm>
          </p:grpSpPr>
          <p:sp>
            <p:nvSpPr>
              <p:cNvPr id="43" name="Text Box 33"/>
              <p:cNvSpPr txBox="1">
                <a:spLocks noChangeArrowheads="1"/>
              </p:cNvSpPr>
              <p:nvPr/>
            </p:nvSpPr>
            <p:spPr bwMode="auto">
              <a:xfrm>
                <a:off x="871" y="267"/>
                <a:ext cx="85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1000000</a:t>
                </a:r>
                <a:endParaRPr lang="en-US" altLang="zh-CN" sz="28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2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85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4" name="Text Box 34"/>
              <p:cNvSpPr txBox="1">
                <a:spLocks noChangeArrowheads="1"/>
              </p:cNvSpPr>
              <p:nvPr/>
            </p:nvSpPr>
            <p:spPr bwMode="auto">
              <a:xfrm>
                <a:off x="1198" y="60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1412776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5.13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去掉小数点后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这个数就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   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到原来的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     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3474879"/>
            <a:ext cx="81707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0.53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变成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0.0053,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就是把原数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  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到原来的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 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732240" y="17008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扩大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37670" y="2708920"/>
            <a:ext cx="13484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倍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43702" y="37828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缩小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1980325" y="4997247"/>
            <a:ext cx="877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Line 32"/>
          <p:cNvSpPr>
            <a:spLocks noChangeShapeType="1"/>
          </p:cNvSpPr>
          <p:nvPr/>
        </p:nvSpPr>
        <p:spPr bwMode="auto">
          <a:xfrm>
            <a:off x="2022829" y="5076622"/>
            <a:ext cx="791379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2165881" y="4515044"/>
            <a:ext cx="4154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3275856" y="764704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7" grpId="0"/>
      <p:bldP spid="8" grpId="0"/>
      <p:bldP spid="9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Group 3"/>
          <p:cNvGrpSpPr/>
          <p:nvPr/>
        </p:nvGrpSpPr>
        <p:grpSpPr bwMode="auto">
          <a:xfrm>
            <a:off x="7991475" y="6569075"/>
            <a:ext cx="1152525" cy="288925"/>
            <a:chOff x="0" y="0"/>
            <a:chExt cx="726" cy="182"/>
          </a:xfrm>
        </p:grpSpPr>
        <p:sp>
          <p:nvSpPr>
            <p:cNvPr id="14340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1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460" name="Text Box 14"/>
          <p:cNvSpPr txBox="1">
            <a:spLocks noChangeArrowheads="1"/>
          </p:cNvSpPr>
          <p:nvPr/>
        </p:nvSpPr>
        <p:spPr bwMode="auto">
          <a:xfrm>
            <a:off x="1077912" y="678929"/>
            <a:ext cx="7561263" cy="149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）把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0.07</a:t>
            </a:r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分别扩大到它的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倍、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倍、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1000</a:t>
            </a:r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倍，各是多少？ 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07504" y="83671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2199771"/>
            <a:ext cx="67665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找到相关的数学信息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列出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算式</a:t>
            </a:r>
            <a:r>
              <a:rPr lang="zh-CN" altLang="en-US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127286" y="3255305"/>
            <a:ext cx="28729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0.07×10= 0.7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905036" y="3858555"/>
            <a:ext cx="21483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0.07×100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998948" y="3903005"/>
            <a:ext cx="7938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7</a:t>
            </a: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1624048" y="4479268"/>
            <a:ext cx="26100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0.07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×1000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4262473" y="4523718"/>
            <a:ext cx="10246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 70</a:t>
            </a:r>
          </a:p>
        </p:txBody>
      </p:sp>
      <p:sp>
        <p:nvSpPr>
          <p:cNvPr id="3" name="矩形 2"/>
          <p:cNvSpPr/>
          <p:nvPr/>
        </p:nvSpPr>
        <p:spPr>
          <a:xfrm>
            <a:off x="960826" y="5298989"/>
            <a:ext cx="6396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观察三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个算式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你能发现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什么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utoUpdateAnimBg="0"/>
      <p:bldP spid="11" grpId="0" autoUpdateAnimBg="0"/>
      <p:bldP spid="12" grpId="0" autoUpdateAnimBg="0"/>
      <p:bldP spid="15" grpId="0" autoUpdateAnimBg="0"/>
      <p:bldP spid="16" grpId="0" autoUpdateAnimBg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3"/>
          <p:cNvGrpSpPr/>
          <p:nvPr/>
        </p:nvGrpSpPr>
        <p:grpSpPr bwMode="auto">
          <a:xfrm>
            <a:off x="7415783" y="6569075"/>
            <a:ext cx="1152525" cy="288925"/>
            <a:chOff x="0" y="0"/>
            <a:chExt cx="726" cy="182"/>
          </a:xfrm>
        </p:grpSpPr>
        <p:sp>
          <p:nvSpPr>
            <p:cNvPr id="15364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5365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200"/>
            </a:p>
          </p:txBody>
        </p:sp>
      </p:grp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979613" y="1844675"/>
            <a:ext cx="317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0.07×10= 0.7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757363" y="2447925"/>
            <a:ext cx="225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0.07×100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851275" y="2492375"/>
            <a:ext cx="874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 7</a:t>
            </a:r>
          </a:p>
        </p:txBody>
      </p:sp>
      <p:sp>
        <p:nvSpPr>
          <p:cNvPr id="15370" name="未知"/>
          <p:cNvSpPr/>
          <p:nvPr/>
        </p:nvSpPr>
        <p:spPr bwMode="auto">
          <a:xfrm>
            <a:off x="2339975" y="2347913"/>
            <a:ext cx="431800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未知"/>
          <p:cNvSpPr/>
          <p:nvPr/>
        </p:nvSpPr>
        <p:spPr bwMode="auto">
          <a:xfrm>
            <a:off x="2189163" y="2989263"/>
            <a:ext cx="569912" cy="204787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AutoShape 12"/>
          <p:cNvSpPr>
            <a:spLocks noChangeArrowheads="1"/>
          </p:cNvSpPr>
          <p:nvPr/>
        </p:nvSpPr>
        <p:spPr bwMode="auto">
          <a:xfrm>
            <a:off x="101622" y="4003676"/>
            <a:ext cx="8940756" cy="21452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79958" y="3989388"/>
            <a:ext cx="223217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ea typeface="华文新魏" panose="02010800040101010101" pitchFamily="2" charset="-122"/>
              </a:rPr>
              <a:t>数的扩大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08521" y="4437112"/>
            <a:ext cx="87119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ea typeface="宋体" panose="02010600030101010101" pitchFamily="2" charset="-122"/>
              </a:rPr>
              <a:t>一个数扩大</a:t>
            </a:r>
            <a:r>
              <a:rPr lang="en-US" altLang="zh-CN" sz="3200" dirty="0">
                <a:solidFill>
                  <a:srgbClr val="FF0000"/>
                </a:solidFill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ea typeface="宋体" panose="02010600030101010101" pitchFamily="2" charset="-122"/>
              </a:rPr>
              <a:t>倍</a:t>
            </a:r>
            <a:r>
              <a:rPr lang="zh-CN" altLang="en-US" sz="3200" dirty="0" smtClean="0">
                <a:ea typeface="宋体" panose="02010600030101010101" pitchFamily="2" charset="-122"/>
              </a:rPr>
              <a:t>，就是把小数点</a:t>
            </a:r>
            <a:r>
              <a:rPr lang="zh-CN" altLang="en-US" sz="3200" dirty="0">
                <a:ea typeface="宋体" panose="02010600030101010101" pitchFamily="2" charset="-122"/>
              </a:rPr>
              <a:t>向右移动一位 ；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108521" y="4940350"/>
            <a:ext cx="88559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/>
              <a:t>一个数扩大</a:t>
            </a:r>
            <a:r>
              <a:rPr lang="en-US" altLang="zh-CN" sz="3200" dirty="0">
                <a:solidFill>
                  <a:srgbClr val="FF0000"/>
                </a:solidFill>
              </a:rPr>
              <a:t>100</a:t>
            </a:r>
            <a:r>
              <a:rPr lang="zh-CN" altLang="en-US" sz="3200" dirty="0"/>
              <a:t>倍，就是把小数点向右移动两位；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08522" y="5445175"/>
            <a:ext cx="89338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/>
              <a:t>一个数扩大</a:t>
            </a:r>
            <a:r>
              <a:rPr lang="en-US" altLang="zh-CN" sz="3200" dirty="0">
                <a:solidFill>
                  <a:srgbClr val="FF0000"/>
                </a:solidFill>
              </a:rPr>
              <a:t>1000</a:t>
            </a:r>
            <a:r>
              <a:rPr lang="zh-CN" altLang="en-US" sz="3200" dirty="0"/>
              <a:t>倍，就是把小数点向右移动三位；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179958" y="5666173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ea typeface="宋体" panose="02010600030101010101" pitchFamily="2" charset="-122"/>
              </a:rPr>
              <a:t>‥‥‥</a:t>
            </a:r>
          </a:p>
        </p:txBody>
      </p:sp>
      <p:sp>
        <p:nvSpPr>
          <p:cNvPr id="15380" name="AutoShape 20"/>
          <p:cNvSpPr>
            <a:spLocks noChangeArrowheads="1"/>
          </p:cNvSpPr>
          <p:nvPr/>
        </p:nvSpPr>
        <p:spPr bwMode="auto">
          <a:xfrm>
            <a:off x="2268538" y="836613"/>
            <a:ext cx="4679950" cy="1008062"/>
          </a:xfrm>
          <a:prstGeom prst="roundRect">
            <a:avLst/>
          </a:prstGeom>
          <a:solidFill>
            <a:srgbClr val="CCFFCC"/>
          </a:solidFill>
          <a:ln w="9525">
            <a:solidFill>
              <a:srgbClr val="33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>
                <a:ea typeface="宋体" panose="02010600030101010101" pitchFamily="2" charset="-122"/>
              </a:rPr>
              <a:t>把</a:t>
            </a:r>
            <a:r>
              <a:rPr lang="en-US" altLang="zh-CN" sz="3200" dirty="0">
                <a:ea typeface="宋体" panose="02010600030101010101" pitchFamily="2" charset="-122"/>
              </a:rPr>
              <a:t>0.07</a:t>
            </a:r>
            <a:r>
              <a:rPr lang="zh-CN" altLang="en-US" sz="3200" dirty="0">
                <a:ea typeface="宋体" panose="02010600030101010101" pitchFamily="2" charset="-122"/>
              </a:rPr>
              <a:t>扩大到它的</a:t>
            </a:r>
            <a:r>
              <a:rPr lang="en-US" altLang="zh-CN" sz="3200" dirty="0"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ea typeface="宋体" panose="02010600030101010101" pitchFamily="2" charset="-122"/>
              </a:rPr>
              <a:t>倍，就是把它乘以</a:t>
            </a:r>
            <a:r>
              <a:rPr lang="en-US" altLang="zh-CN" sz="3200" dirty="0">
                <a:ea typeface="宋体" panose="02010600030101010101" pitchFamily="2" charset="-122"/>
              </a:rPr>
              <a:t>10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1476375" y="3068638"/>
            <a:ext cx="2714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0.07</a:t>
            </a:r>
            <a:r>
              <a:rPr lang="en-US" altLang="zh-CN" sz="3600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×1000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114800" y="3113088"/>
            <a:ext cx="1104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= 70</a:t>
            </a:r>
          </a:p>
        </p:txBody>
      </p:sp>
      <p:sp>
        <p:nvSpPr>
          <p:cNvPr id="15386" name="未知"/>
          <p:cNvSpPr/>
          <p:nvPr/>
        </p:nvSpPr>
        <p:spPr bwMode="auto">
          <a:xfrm>
            <a:off x="1908175" y="3644900"/>
            <a:ext cx="863600" cy="276225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5219700" y="1340768"/>
            <a:ext cx="874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‥‥‥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autoUpdateAnimBg="0"/>
      <p:bldP spid="15369" grpId="0" autoUpdateAnimBg="0"/>
      <p:bldP spid="15370" grpId="0" animBg="1"/>
      <p:bldP spid="15371" grpId="0" animBg="1"/>
      <p:bldP spid="15372" grpId="0" animBg="1" autoUpdateAnimBg="0"/>
      <p:bldP spid="15373" grpId="0" autoUpdateAnimBg="0"/>
      <p:bldP spid="15374" grpId="0" autoUpdateAnimBg="0"/>
      <p:bldP spid="15375" grpId="0" autoUpdateAnimBg="0"/>
      <p:bldP spid="15376" grpId="0" autoUpdateAnimBg="0"/>
      <p:bldP spid="15377" grpId="0" autoUpdateAnimBg="0"/>
      <p:bldP spid="15380" grpId="0" bldLvl="0" animBg="1" autoUpdateAnimBg="0"/>
      <p:bldP spid="15384" grpId="0" autoUpdateAnimBg="0"/>
      <p:bldP spid="15385" grpId="0" autoUpdateAnimBg="0"/>
      <p:bldP spid="15386" grpId="0" animBg="1"/>
      <p:bldP spid="1538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3"/>
          <p:cNvGrpSpPr/>
          <p:nvPr/>
        </p:nvGrpSpPr>
        <p:grpSpPr bwMode="auto">
          <a:xfrm>
            <a:off x="7991475" y="6569075"/>
            <a:ext cx="1152525" cy="288925"/>
            <a:chOff x="0" y="0"/>
            <a:chExt cx="726" cy="182"/>
          </a:xfrm>
        </p:grpSpPr>
        <p:sp>
          <p:nvSpPr>
            <p:cNvPr id="15364" name="AutoShape 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200"/>
            </a:p>
          </p:txBody>
        </p:sp>
        <p:sp>
          <p:nvSpPr>
            <p:cNvPr id="15365" name="AutoShape 5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200"/>
            </a:p>
          </p:txBody>
        </p:sp>
      </p:grp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979613" y="1844675"/>
            <a:ext cx="317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0.07×10= 0.7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757363" y="2447925"/>
            <a:ext cx="225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0.07×100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851275" y="2492375"/>
            <a:ext cx="874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 7</a:t>
            </a:r>
          </a:p>
        </p:txBody>
      </p:sp>
      <p:sp>
        <p:nvSpPr>
          <p:cNvPr id="15370" name="未知"/>
          <p:cNvSpPr/>
          <p:nvPr/>
        </p:nvSpPr>
        <p:spPr bwMode="auto">
          <a:xfrm>
            <a:off x="2339975" y="2347913"/>
            <a:ext cx="431800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未知"/>
          <p:cNvSpPr/>
          <p:nvPr/>
        </p:nvSpPr>
        <p:spPr bwMode="auto">
          <a:xfrm>
            <a:off x="2189163" y="2989263"/>
            <a:ext cx="569912" cy="204787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AutoShape 12"/>
          <p:cNvSpPr>
            <a:spLocks noChangeArrowheads="1"/>
          </p:cNvSpPr>
          <p:nvPr/>
        </p:nvSpPr>
        <p:spPr bwMode="auto">
          <a:xfrm>
            <a:off x="611187" y="4003676"/>
            <a:ext cx="8027987" cy="21452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755650" y="3989388"/>
            <a:ext cx="25922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ea typeface="华文新魏" panose="02010800040101010101" pitchFamily="2" charset="-122"/>
              </a:rPr>
              <a:t>数的扩大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684213" y="4556125"/>
            <a:ext cx="77989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/>
              <a:t>一个小数扩大到它的</a:t>
            </a:r>
            <a:r>
              <a:rPr lang="en-US" altLang="zh-CN" sz="3200" dirty="0"/>
              <a:t>10</a:t>
            </a:r>
            <a:r>
              <a:rPr lang="zh-CN" altLang="en-US" sz="3200" dirty="0"/>
              <a:t>倍</a:t>
            </a:r>
            <a:r>
              <a:rPr lang="en-US" altLang="zh-CN" sz="3200" dirty="0"/>
              <a:t>,100</a:t>
            </a:r>
            <a:r>
              <a:rPr lang="zh-CN" altLang="en-US" sz="3200" dirty="0"/>
              <a:t>倍</a:t>
            </a:r>
            <a:r>
              <a:rPr lang="en-US" altLang="zh-CN" sz="3200" dirty="0"/>
              <a:t>,1000</a:t>
            </a:r>
            <a:r>
              <a:rPr lang="zh-CN" altLang="en-US" sz="3200" dirty="0"/>
              <a:t>倍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84213" y="5059363"/>
            <a:ext cx="777167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/>
              <a:t>小数点分别向右移动一位、两位、三位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84213" y="5564188"/>
            <a:ext cx="46907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/>
              <a:t>数位不够时补“</a:t>
            </a:r>
            <a:r>
              <a:rPr lang="en-US" altLang="zh-CN" sz="3200" dirty="0"/>
              <a:t>0”</a:t>
            </a:r>
            <a:r>
              <a:rPr lang="zh-CN" altLang="en-US" sz="3200" dirty="0"/>
              <a:t>占位。</a:t>
            </a:r>
          </a:p>
        </p:txBody>
      </p:sp>
      <p:sp>
        <p:nvSpPr>
          <p:cNvPr id="15380" name="AutoShape 20"/>
          <p:cNvSpPr>
            <a:spLocks noChangeArrowheads="1"/>
          </p:cNvSpPr>
          <p:nvPr/>
        </p:nvSpPr>
        <p:spPr bwMode="auto">
          <a:xfrm>
            <a:off x="2268538" y="836613"/>
            <a:ext cx="4679950" cy="1008062"/>
          </a:xfrm>
          <a:prstGeom prst="roundRect">
            <a:avLst/>
          </a:prstGeom>
          <a:solidFill>
            <a:srgbClr val="CCFFCC"/>
          </a:solidFill>
          <a:ln w="9525">
            <a:solidFill>
              <a:srgbClr val="33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>
                <a:ea typeface="宋体" panose="02010600030101010101" pitchFamily="2" charset="-122"/>
              </a:rPr>
              <a:t>把</a:t>
            </a:r>
            <a:r>
              <a:rPr lang="en-US" altLang="zh-CN" sz="3200" dirty="0">
                <a:ea typeface="宋体" panose="02010600030101010101" pitchFamily="2" charset="-122"/>
              </a:rPr>
              <a:t>0.07</a:t>
            </a:r>
            <a:r>
              <a:rPr lang="zh-CN" altLang="en-US" sz="3200" dirty="0">
                <a:ea typeface="宋体" panose="02010600030101010101" pitchFamily="2" charset="-122"/>
              </a:rPr>
              <a:t>扩大到它的</a:t>
            </a:r>
            <a:r>
              <a:rPr lang="en-US" altLang="zh-CN" sz="3200" dirty="0"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ea typeface="宋体" panose="02010600030101010101" pitchFamily="2" charset="-122"/>
              </a:rPr>
              <a:t>倍，就是把它乘以</a:t>
            </a:r>
            <a:r>
              <a:rPr lang="en-US" altLang="zh-CN" sz="3200" dirty="0">
                <a:ea typeface="宋体" panose="02010600030101010101" pitchFamily="2" charset="-122"/>
              </a:rPr>
              <a:t>10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1476375" y="3068638"/>
            <a:ext cx="2714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0.07</a:t>
            </a:r>
            <a:r>
              <a:rPr lang="en-US" altLang="zh-CN" sz="360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×1000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114800" y="3113088"/>
            <a:ext cx="1104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= 70</a:t>
            </a:r>
          </a:p>
        </p:txBody>
      </p:sp>
      <p:sp>
        <p:nvSpPr>
          <p:cNvPr id="15386" name="未知"/>
          <p:cNvSpPr/>
          <p:nvPr/>
        </p:nvSpPr>
        <p:spPr bwMode="auto">
          <a:xfrm>
            <a:off x="1908175" y="3644900"/>
            <a:ext cx="863600" cy="276225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5242812" y="1371191"/>
            <a:ext cx="874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‥‥‥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nimBg="1" autoUpdateAnimBg="0"/>
      <p:bldP spid="15373" grpId="0" autoUpdateAnimBg="0"/>
      <p:bldP spid="15374" grpId="0" autoUpdateAnimBg="0"/>
      <p:bldP spid="15375" grpId="0" autoUpdateAnimBg="0"/>
      <p:bldP spid="1537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2218" y="1085835"/>
            <a:ext cx="45041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0.4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2218" y="1877923"/>
            <a:ext cx="450417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0.06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2218" y="2641411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2217" y="3433499"/>
            <a:ext cx="6372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0.6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2218" y="4326195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=(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 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9402" y="119675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2499043" y="198884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60</a:t>
            </a:r>
            <a:endParaRPr lang="zh-CN" altLang="en-US" sz="3200" dirty="0"/>
          </a:p>
        </p:txBody>
      </p:sp>
      <p:sp>
        <p:nvSpPr>
          <p:cNvPr id="42" name="矩形 41"/>
          <p:cNvSpPr/>
          <p:nvPr/>
        </p:nvSpPr>
        <p:spPr>
          <a:xfrm>
            <a:off x="2283019" y="277221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40</a:t>
            </a:r>
            <a:endParaRPr lang="zh-CN" altLang="en-US" sz="3200" dirty="0"/>
          </a:p>
        </p:txBody>
      </p:sp>
      <p:sp>
        <p:nvSpPr>
          <p:cNvPr id="43" name="矩形 42"/>
          <p:cNvSpPr/>
          <p:nvPr/>
        </p:nvSpPr>
        <p:spPr>
          <a:xfrm>
            <a:off x="4468642" y="277221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400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2265270" y="357301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60</a:t>
            </a:r>
            <a:endParaRPr lang="zh-CN" altLang="en-US" sz="3200" dirty="0"/>
          </a:p>
        </p:txBody>
      </p:sp>
      <p:sp>
        <p:nvSpPr>
          <p:cNvPr id="47" name="矩形 46"/>
          <p:cNvSpPr/>
          <p:nvPr/>
        </p:nvSpPr>
        <p:spPr>
          <a:xfrm>
            <a:off x="4450893" y="357301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600</a:t>
            </a:r>
            <a:endParaRPr lang="zh-CN" altLang="en-US" sz="3200" dirty="0"/>
          </a:p>
        </p:txBody>
      </p:sp>
      <p:sp>
        <p:nvSpPr>
          <p:cNvPr id="50" name="矩形 49"/>
          <p:cNvSpPr/>
          <p:nvPr/>
        </p:nvSpPr>
        <p:spPr>
          <a:xfrm>
            <a:off x="1876354" y="443711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55" name="矩形 54"/>
          <p:cNvSpPr/>
          <p:nvPr/>
        </p:nvSpPr>
        <p:spPr>
          <a:xfrm>
            <a:off x="4061977" y="443711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100</a:t>
            </a:r>
            <a:endParaRPr lang="zh-CN" altLang="en-US" sz="3200" dirty="0"/>
          </a:p>
        </p:txBody>
      </p:sp>
      <p:sp>
        <p:nvSpPr>
          <p:cNvPr id="56" name="矩形 55"/>
          <p:cNvSpPr/>
          <p:nvPr/>
        </p:nvSpPr>
        <p:spPr>
          <a:xfrm>
            <a:off x="6268842" y="443711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1000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  <p:bldP spid="42" grpId="0"/>
      <p:bldP spid="43" grpId="0"/>
      <p:bldP spid="46" grpId="0"/>
      <p:bldP spid="47" grpId="0"/>
      <p:bldP spid="50" grpId="0"/>
      <p:bldP spid="55" grpId="0"/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4" name="Text Box 14"/>
          <p:cNvSpPr txBox="1">
            <a:spLocks noChangeArrowheads="1"/>
          </p:cNvSpPr>
          <p:nvPr/>
        </p:nvSpPr>
        <p:spPr bwMode="auto">
          <a:xfrm>
            <a:off x="971476" y="908720"/>
            <a:ext cx="806502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）把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3.2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分别缩小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到它的  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   ，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，各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是多少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6518" name="Group 134"/>
          <p:cNvGrpSpPr/>
          <p:nvPr/>
        </p:nvGrpSpPr>
        <p:grpSpPr bwMode="auto">
          <a:xfrm>
            <a:off x="5876987" y="854101"/>
            <a:ext cx="495213" cy="774699"/>
            <a:chOff x="0" y="0"/>
            <a:chExt cx="266" cy="488"/>
          </a:xfrm>
        </p:grpSpPr>
        <p:sp>
          <p:nvSpPr>
            <p:cNvPr id="16520" name="Text Box 136"/>
            <p:cNvSpPr txBox="1">
              <a:spLocks noChangeArrowheads="1"/>
            </p:cNvSpPr>
            <p:nvPr/>
          </p:nvSpPr>
          <p:spPr bwMode="auto">
            <a:xfrm>
              <a:off x="0" y="197"/>
              <a:ext cx="26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10</a:t>
              </a:r>
            </a:p>
          </p:txBody>
        </p:sp>
        <p:sp>
          <p:nvSpPr>
            <p:cNvPr id="16519" name="Line 135"/>
            <p:cNvSpPr>
              <a:spLocks noChangeShapeType="1"/>
            </p:cNvSpPr>
            <p:nvPr/>
          </p:nvSpPr>
          <p:spPr bwMode="auto">
            <a:xfrm>
              <a:off x="12" y="242"/>
              <a:ext cx="22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521" name="Text Box 137"/>
            <p:cNvSpPr txBox="1">
              <a:spLocks noChangeArrowheads="1"/>
            </p:cNvSpPr>
            <p:nvPr/>
          </p:nvSpPr>
          <p:spPr bwMode="auto">
            <a:xfrm>
              <a:off x="43" y="0"/>
              <a:ext cx="19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6522" name="Group 138"/>
          <p:cNvGrpSpPr/>
          <p:nvPr/>
        </p:nvGrpSpPr>
        <p:grpSpPr bwMode="auto">
          <a:xfrm>
            <a:off x="7798112" y="854099"/>
            <a:ext cx="806336" cy="774701"/>
            <a:chOff x="0" y="0"/>
            <a:chExt cx="434" cy="488"/>
          </a:xfrm>
        </p:grpSpPr>
        <p:sp>
          <p:nvSpPr>
            <p:cNvPr id="16524" name="Text Box 140"/>
            <p:cNvSpPr txBox="1">
              <a:spLocks noChangeArrowheads="1"/>
            </p:cNvSpPr>
            <p:nvPr/>
          </p:nvSpPr>
          <p:spPr bwMode="auto">
            <a:xfrm>
              <a:off x="0" y="197"/>
              <a:ext cx="4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1000</a:t>
              </a:r>
            </a:p>
          </p:txBody>
        </p:sp>
        <p:sp>
          <p:nvSpPr>
            <p:cNvPr id="16523" name="Line 139"/>
            <p:cNvSpPr>
              <a:spLocks noChangeShapeType="1"/>
            </p:cNvSpPr>
            <p:nvPr/>
          </p:nvSpPr>
          <p:spPr bwMode="auto">
            <a:xfrm>
              <a:off x="34" y="242"/>
              <a:ext cx="3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525" name="Text Box 141"/>
            <p:cNvSpPr txBox="1">
              <a:spLocks noChangeArrowheads="1"/>
            </p:cNvSpPr>
            <p:nvPr/>
          </p:nvSpPr>
          <p:spPr bwMode="auto">
            <a:xfrm>
              <a:off x="140" y="0"/>
              <a:ext cx="18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6526" name="Group 142"/>
          <p:cNvGrpSpPr/>
          <p:nvPr/>
        </p:nvGrpSpPr>
        <p:grpSpPr bwMode="auto">
          <a:xfrm>
            <a:off x="6800725" y="806474"/>
            <a:ext cx="651595" cy="822326"/>
            <a:chOff x="0" y="0"/>
            <a:chExt cx="402" cy="518"/>
          </a:xfrm>
        </p:grpSpPr>
        <p:sp>
          <p:nvSpPr>
            <p:cNvPr id="16528" name="Text Box 144"/>
            <p:cNvSpPr txBox="1">
              <a:spLocks noChangeArrowheads="1"/>
            </p:cNvSpPr>
            <p:nvPr/>
          </p:nvSpPr>
          <p:spPr bwMode="auto">
            <a:xfrm>
              <a:off x="0" y="227"/>
              <a:ext cx="40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100</a:t>
              </a:r>
            </a:p>
          </p:txBody>
        </p:sp>
        <p:sp>
          <p:nvSpPr>
            <p:cNvPr id="16527" name="Line 143"/>
            <p:cNvSpPr>
              <a:spLocks noChangeShapeType="1"/>
            </p:cNvSpPr>
            <p:nvPr/>
          </p:nvSpPr>
          <p:spPr bwMode="auto">
            <a:xfrm>
              <a:off x="57" y="272"/>
              <a:ext cx="318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529" name="Text Box 145"/>
            <p:cNvSpPr txBox="1">
              <a:spLocks noChangeArrowheads="1"/>
            </p:cNvSpPr>
            <p:nvPr/>
          </p:nvSpPr>
          <p:spPr bwMode="auto">
            <a:xfrm>
              <a:off x="112" y="0"/>
              <a:ext cx="21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107504" y="83671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827" y="5436513"/>
            <a:ext cx="6588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effectLst/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(2)</a:t>
            </a:r>
            <a:r>
              <a:rPr lang="zh-CN" altLang="zh-CN" sz="3200" dirty="0" smtClean="0">
                <a:solidFill>
                  <a:srgbClr val="FF0000"/>
                </a:solidFill>
                <a:effectLst/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在小组内把自己的发现说一说。</a:t>
            </a:r>
            <a:endParaRPr lang="zh-CN" altLang="zh-CN" sz="32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09" y="2535007"/>
            <a:ext cx="68126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小组合作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自主探究。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897" y="3112310"/>
            <a:ext cx="7995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列出式子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先猜一下结果。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898" y="2233896"/>
            <a:ext cx="2996529" cy="312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提示。</a:t>
            </a:r>
            <a:endParaRPr lang="zh-CN" altLang="zh-CN" sz="32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5833" y="3563972"/>
            <a:ext cx="8063342" cy="1736026"/>
            <a:chOff x="575833" y="3375275"/>
            <a:chExt cx="8063342" cy="1736026"/>
          </a:xfrm>
        </p:grpSpPr>
        <p:sp>
          <p:nvSpPr>
            <p:cNvPr id="5" name="矩形 4"/>
            <p:cNvSpPr/>
            <p:nvPr/>
          </p:nvSpPr>
          <p:spPr>
            <a:xfrm>
              <a:off x="575833" y="3542851"/>
              <a:ext cx="8063342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rgbClr val="000000"/>
                  </a:solidFill>
                  <a:latin typeface="华文楷体" pitchFamily="2" charset="-122"/>
                  <a:ea typeface="方正书宋_GBK"/>
                  <a:cs typeface="Times New Roman" panose="02020603050405020304" pitchFamily="18" charset="0"/>
                </a:rPr>
                <a:t>③</a:t>
              </a:r>
              <a:r>
                <a:rPr lang="zh-CN" altLang="zh-CN" sz="3200" dirty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想一想</a:t>
              </a:r>
              <a:r>
                <a:rPr lang="en-US" altLang="zh-CN" sz="3200" dirty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:</a:t>
              </a:r>
              <a:r>
                <a:rPr lang="zh-CN" altLang="zh-CN" sz="3200" dirty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一个小数缩小到它</a:t>
              </a:r>
              <a:r>
                <a:rPr lang="zh-CN" altLang="zh-CN" sz="3200" dirty="0" smtClean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的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    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华文楷体" pitchFamily="2" charset="-122"/>
                  <a:ea typeface="方正书宋_GBK"/>
                  <a:cs typeface="Times New Roman" panose="02020603050405020304" pitchFamily="18" charset="0"/>
                </a:rPr>
                <a:t>,   ,   ,</a:t>
              </a:r>
              <a:r>
                <a:rPr lang="zh-CN" altLang="zh-CN" sz="3200" dirty="0" smtClean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它的</a:t>
              </a:r>
              <a:r>
                <a:rPr lang="zh-CN" altLang="zh-CN" sz="3200" dirty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小数点怎样移动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sz="3200" dirty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用一句话将你的发现概括出来</a:t>
              </a:r>
              <a:r>
                <a:rPr lang="zh-CN" altLang="zh-CN" sz="3200" dirty="0" smtClean="0">
                  <a:solidFill>
                    <a:srgbClr val="000000"/>
                  </a:solidFill>
                  <a:latin typeface="NEU-BZ-S92"/>
                  <a:ea typeface="华文楷体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25" name="Group 134"/>
            <p:cNvGrpSpPr/>
            <p:nvPr/>
          </p:nvGrpSpPr>
          <p:grpSpPr bwMode="auto">
            <a:xfrm>
              <a:off x="6149800" y="3446713"/>
              <a:ext cx="495213" cy="774699"/>
              <a:chOff x="0" y="0"/>
              <a:chExt cx="266" cy="488"/>
            </a:xfrm>
          </p:grpSpPr>
          <p:sp>
            <p:nvSpPr>
              <p:cNvPr id="26" name="Text Box 136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266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27" name="Line 135"/>
              <p:cNvSpPr>
                <a:spLocks noChangeShapeType="1"/>
              </p:cNvSpPr>
              <p:nvPr/>
            </p:nvSpPr>
            <p:spPr bwMode="auto">
              <a:xfrm>
                <a:off x="12" y="242"/>
                <a:ext cx="22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 Box 137"/>
              <p:cNvSpPr txBox="1">
                <a:spLocks noChangeArrowheads="1"/>
              </p:cNvSpPr>
              <p:nvPr/>
            </p:nvSpPr>
            <p:spPr bwMode="auto">
              <a:xfrm>
                <a:off x="43" y="0"/>
                <a:ext cx="199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grpSp>
          <p:nvGrpSpPr>
            <p:cNvPr id="29" name="Group 138"/>
            <p:cNvGrpSpPr/>
            <p:nvPr/>
          </p:nvGrpSpPr>
          <p:grpSpPr bwMode="auto">
            <a:xfrm>
              <a:off x="7596336" y="3429000"/>
              <a:ext cx="806336" cy="774701"/>
              <a:chOff x="0" y="0"/>
              <a:chExt cx="434" cy="488"/>
            </a:xfrm>
          </p:grpSpPr>
          <p:sp>
            <p:nvSpPr>
              <p:cNvPr id="30" name="Text Box 140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43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1000</a:t>
                </a:r>
              </a:p>
            </p:txBody>
          </p:sp>
          <p:sp>
            <p:nvSpPr>
              <p:cNvPr id="31" name="Line 139"/>
              <p:cNvSpPr>
                <a:spLocks noChangeShapeType="1"/>
              </p:cNvSpPr>
              <p:nvPr/>
            </p:nvSpPr>
            <p:spPr bwMode="auto">
              <a:xfrm>
                <a:off x="34" y="242"/>
                <a:ext cx="3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 Box 141"/>
              <p:cNvSpPr txBox="1">
                <a:spLocks noChangeArrowheads="1"/>
              </p:cNvSpPr>
              <p:nvPr/>
            </p:nvSpPr>
            <p:spPr bwMode="auto">
              <a:xfrm>
                <a:off x="140" y="0"/>
                <a:ext cx="183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tx1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grpSp>
          <p:nvGrpSpPr>
            <p:cNvPr id="33" name="Group 142"/>
            <p:cNvGrpSpPr/>
            <p:nvPr/>
          </p:nvGrpSpPr>
          <p:grpSpPr bwMode="auto">
            <a:xfrm>
              <a:off x="6876256" y="3375275"/>
              <a:ext cx="651595" cy="822326"/>
              <a:chOff x="0" y="0"/>
              <a:chExt cx="402" cy="518"/>
            </a:xfrm>
          </p:grpSpPr>
          <p:sp>
            <p:nvSpPr>
              <p:cNvPr id="34" name="Text Box 144"/>
              <p:cNvSpPr txBox="1">
                <a:spLocks noChangeArrowheads="1"/>
              </p:cNvSpPr>
              <p:nvPr/>
            </p:nvSpPr>
            <p:spPr bwMode="auto">
              <a:xfrm>
                <a:off x="0" y="227"/>
                <a:ext cx="40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100</a:t>
                </a:r>
              </a:p>
            </p:txBody>
          </p:sp>
          <p:sp>
            <p:nvSpPr>
              <p:cNvPr id="35" name="Line 143"/>
              <p:cNvSpPr>
                <a:spLocks noChangeShapeType="1"/>
              </p:cNvSpPr>
              <p:nvPr/>
            </p:nvSpPr>
            <p:spPr bwMode="auto">
              <a:xfrm>
                <a:off x="57" y="272"/>
                <a:ext cx="318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Text Box 145"/>
              <p:cNvSpPr txBox="1">
                <a:spLocks noChangeArrowheads="1"/>
              </p:cNvSpPr>
              <p:nvPr/>
            </p:nvSpPr>
            <p:spPr bwMode="auto">
              <a:xfrm>
                <a:off x="112" y="0"/>
                <a:ext cx="2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555875" y="1556569"/>
            <a:ext cx="18101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3.2÷10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369026" y="2192510"/>
            <a:ext cx="22749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3.2÷100 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073525" y="2204269"/>
            <a:ext cx="2025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= 0.032</a:t>
            </a:r>
          </a:p>
        </p:txBody>
      </p:sp>
      <p:sp>
        <p:nvSpPr>
          <p:cNvPr id="17418" name="未知"/>
          <p:cNvSpPr/>
          <p:nvPr/>
        </p:nvSpPr>
        <p:spPr bwMode="auto">
          <a:xfrm flipH="1">
            <a:off x="2555875" y="2132832"/>
            <a:ext cx="358775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未知"/>
          <p:cNvSpPr/>
          <p:nvPr/>
        </p:nvSpPr>
        <p:spPr bwMode="auto">
          <a:xfrm flipH="1">
            <a:off x="1974875" y="2709094"/>
            <a:ext cx="796925" cy="215900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899592" y="3860826"/>
            <a:ext cx="7272808" cy="224118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1454076" y="3846538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ea typeface="华文新魏" panose="02010800040101010101" pitchFamily="2" charset="-122"/>
              </a:rPr>
              <a:t>数的缩小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954142" y="5517232"/>
            <a:ext cx="46907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</a:rPr>
              <a:t>数位不够时补“</a:t>
            </a:r>
            <a:r>
              <a:rPr lang="en-US" altLang="zh-CN" sz="3200" dirty="0">
                <a:solidFill>
                  <a:srgbClr val="C00000"/>
                </a:solidFill>
              </a:rPr>
              <a:t>0”</a:t>
            </a:r>
            <a:r>
              <a:rPr lang="zh-CN" altLang="en-US" sz="3200" dirty="0">
                <a:solidFill>
                  <a:srgbClr val="C00000"/>
                </a:solidFill>
              </a:rPr>
              <a:t>占位。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954142" y="4960666"/>
            <a:ext cx="69477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</a:rPr>
              <a:t>小数点向左移动一位、两位、三位</a:t>
            </a:r>
            <a:r>
              <a:rPr lang="en-US" altLang="zh-CN" sz="3200" dirty="0">
                <a:solidFill>
                  <a:srgbClr val="C00000"/>
                </a:solidFill>
              </a:rPr>
              <a:t>……</a:t>
            </a:r>
            <a:endParaRPr lang="zh-CN" altLang="en-US" sz="3200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pSp>
        <p:nvGrpSpPr>
          <p:cNvPr id="17428" name="Group 20"/>
          <p:cNvGrpSpPr/>
          <p:nvPr/>
        </p:nvGrpSpPr>
        <p:grpSpPr bwMode="auto">
          <a:xfrm>
            <a:off x="2299867" y="545629"/>
            <a:ext cx="5327650" cy="1120775"/>
            <a:chOff x="0" y="6"/>
            <a:chExt cx="3356" cy="706"/>
          </a:xfrm>
        </p:grpSpPr>
        <p:sp>
          <p:nvSpPr>
            <p:cNvPr id="17429" name="AutoShape 21"/>
            <p:cNvSpPr>
              <a:spLocks noChangeArrowheads="1"/>
            </p:cNvSpPr>
            <p:nvPr/>
          </p:nvSpPr>
          <p:spPr bwMode="auto">
            <a:xfrm>
              <a:off x="0" y="77"/>
              <a:ext cx="3356" cy="635"/>
            </a:xfrm>
            <a:prstGeom prst="roundRect">
              <a:avLst/>
            </a:prstGeom>
            <a:solidFill>
              <a:srgbClr val="CCFFCC"/>
            </a:solidFill>
            <a:ln w="9525">
              <a:solidFill>
                <a:srgbClr val="3333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sz="3200" dirty="0">
                  <a:ea typeface="宋体" panose="02010600030101010101" pitchFamily="2" charset="-122"/>
                </a:rPr>
                <a:t>       把</a:t>
              </a:r>
              <a:r>
                <a:rPr lang="en-US" altLang="zh-CN" sz="3200" dirty="0">
                  <a:ea typeface="宋体" panose="02010600030101010101" pitchFamily="2" charset="-122"/>
                </a:rPr>
                <a:t>3.2</a:t>
              </a:r>
              <a:r>
                <a:rPr lang="zh-CN" altLang="en-US" sz="3200" dirty="0">
                  <a:ea typeface="宋体" panose="02010600030101010101" pitchFamily="2" charset="-122"/>
                </a:rPr>
                <a:t>缩小到原来的      ，就是把它除以</a:t>
              </a:r>
              <a:r>
                <a:rPr lang="en-US" altLang="zh-CN" sz="3200" dirty="0">
                  <a:ea typeface="宋体" panose="02010600030101010101" pitchFamily="2" charset="-122"/>
                </a:rPr>
                <a:t>10</a:t>
              </a:r>
              <a:r>
                <a:rPr lang="zh-CN" altLang="en-US" sz="3200" dirty="0">
                  <a:ea typeface="宋体" panose="02010600030101010101" pitchFamily="2" charset="-122"/>
                </a:rPr>
                <a:t>。</a:t>
              </a:r>
            </a:p>
          </p:txBody>
        </p:sp>
        <p:grpSp>
          <p:nvGrpSpPr>
            <p:cNvPr id="17430" name="Group 22"/>
            <p:cNvGrpSpPr/>
            <p:nvPr/>
          </p:nvGrpSpPr>
          <p:grpSpPr bwMode="auto">
            <a:xfrm>
              <a:off x="2629" y="6"/>
              <a:ext cx="375" cy="588"/>
              <a:chOff x="40" y="6"/>
              <a:chExt cx="340" cy="588"/>
            </a:xfrm>
          </p:grpSpPr>
          <p:sp>
            <p:nvSpPr>
              <p:cNvPr id="17432" name="Text Box 24"/>
              <p:cNvSpPr txBox="1">
                <a:spLocks noChangeArrowheads="1"/>
              </p:cNvSpPr>
              <p:nvPr/>
            </p:nvSpPr>
            <p:spPr bwMode="auto">
              <a:xfrm>
                <a:off x="40" y="233"/>
                <a:ext cx="340" cy="361"/>
              </a:xfrm>
              <a:prstGeom prst="round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5050"/>
                    </a:solidFill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17433" name="Text Box 25"/>
              <p:cNvSpPr txBox="1">
                <a:spLocks noChangeArrowheads="1"/>
              </p:cNvSpPr>
              <p:nvPr/>
            </p:nvSpPr>
            <p:spPr bwMode="auto">
              <a:xfrm>
                <a:off x="93" y="6"/>
                <a:ext cx="245" cy="369"/>
              </a:xfrm>
              <a:prstGeom prst="round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505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17431" name="Line 23"/>
              <p:cNvSpPr>
                <a:spLocks noChangeShapeType="1"/>
              </p:cNvSpPr>
              <p:nvPr/>
            </p:nvSpPr>
            <p:spPr bwMode="auto">
              <a:xfrm>
                <a:off x="63" y="277"/>
                <a:ext cx="241" cy="0"/>
              </a:xfrm>
              <a:prstGeom prst="roundRect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</p:grpSp>
      </p:grp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2123728" y="2931344"/>
            <a:ext cx="250741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3.2÷1000 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4355976" y="2917057"/>
            <a:ext cx="2025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= 0.0032</a:t>
            </a:r>
          </a:p>
        </p:txBody>
      </p:sp>
      <p:sp>
        <p:nvSpPr>
          <p:cNvPr id="17439" name="未知"/>
          <p:cNvSpPr/>
          <p:nvPr/>
        </p:nvSpPr>
        <p:spPr bwMode="auto">
          <a:xfrm flipH="1">
            <a:off x="1619250" y="3501257"/>
            <a:ext cx="941388" cy="215900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5578475" y="1126455"/>
            <a:ext cx="874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‥‥‥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54142" y="4147821"/>
            <a:ext cx="7011856" cy="892418"/>
            <a:chOff x="954142" y="4147821"/>
            <a:chExt cx="7011856" cy="892418"/>
          </a:xfrm>
        </p:grpSpPr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954142" y="4312966"/>
              <a:ext cx="7011856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</a:rPr>
                <a:t>一个小数缩小到它</a:t>
              </a:r>
              <a:r>
                <a:rPr lang="zh-CN" altLang="en-US" sz="3200" dirty="0" smtClean="0">
                  <a:solidFill>
                    <a:srgbClr val="C00000"/>
                  </a:solidFill>
                </a:rPr>
                <a:t>的</a:t>
              </a:r>
              <a:r>
                <a:rPr lang="en-US" altLang="zh-CN" sz="3200" dirty="0" smtClean="0">
                  <a:solidFill>
                    <a:srgbClr val="C00000"/>
                  </a:solidFill>
                </a:rPr>
                <a:t>      ,         ,          ……</a:t>
              </a:r>
              <a:endParaRPr lang="zh-CN" altLang="en-US" sz="3200" dirty="0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88261" y="4147821"/>
              <a:ext cx="2568310" cy="892418"/>
              <a:chOff x="4688261" y="4147821"/>
              <a:chExt cx="2568310" cy="892418"/>
            </a:xfrm>
          </p:grpSpPr>
          <p:sp>
            <p:nvSpPr>
              <p:cNvPr id="30" name="Text Box 24"/>
              <p:cNvSpPr txBox="1">
                <a:spLocks noChangeArrowheads="1"/>
              </p:cNvSpPr>
              <p:nvPr/>
            </p:nvSpPr>
            <p:spPr bwMode="auto">
              <a:xfrm>
                <a:off x="4688261" y="4516364"/>
                <a:ext cx="550863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31" name="Text Box 25"/>
              <p:cNvSpPr txBox="1">
                <a:spLocks noChangeArrowheads="1"/>
              </p:cNvSpPr>
              <p:nvPr/>
            </p:nvSpPr>
            <p:spPr bwMode="auto">
              <a:xfrm>
                <a:off x="4780946" y="4156001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" name="Line 23"/>
              <p:cNvSpPr>
                <a:spLocks noChangeShapeType="1"/>
              </p:cNvSpPr>
              <p:nvPr/>
            </p:nvSpPr>
            <p:spPr bwMode="auto">
              <a:xfrm>
                <a:off x="4728483" y="4586214"/>
                <a:ext cx="421454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Text Box 24"/>
              <p:cNvSpPr txBox="1">
                <a:spLocks noChangeArrowheads="1"/>
              </p:cNvSpPr>
              <p:nvPr/>
            </p:nvSpPr>
            <p:spPr bwMode="auto">
              <a:xfrm>
                <a:off x="5456980" y="4516364"/>
                <a:ext cx="73289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100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4" name="Text Box 25"/>
              <p:cNvSpPr txBox="1">
                <a:spLocks noChangeArrowheads="1"/>
              </p:cNvSpPr>
              <p:nvPr/>
            </p:nvSpPr>
            <p:spPr bwMode="auto">
              <a:xfrm>
                <a:off x="5619554" y="4147821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5" name="Line 23"/>
              <p:cNvSpPr>
                <a:spLocks noChangeShapeType="1"/>
              </p:cNvSpPr>
              <p:nvPr/>
            </p:nvSpPr>
            <p:spPr bwMode="auto">
              <a:xfrm>
                <a:off x="5497202" y="4586214"/>
                <a:ext cx="586966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  <p:sp>
            <p:nvSpPr>
              <p:cNvPr id="36" name="Text Box 24"/>
              <p:cNvSpPr txBox="1">
                <a:spLocks noChangeArrowheads="1"/>
              </p:cNvSpPr>
              <p:nvPr/>
            </p:nvSpPr>
            <p:spPr bwMode="auto">
              <a:xfrm>
                <a:off x="6340936" y="4516364"/>
                <a:ext cx="91563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1000</a:t>
                </a:r>
                <a:endParaRPr lang="en-US" altLang="zh-CN" sz="2800" dirty="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7" name="Text Box 25"/>
              <p:cNvSpPr txBox="1">
                <a:spLocks noChangeArrowheads="1"/>
              </p:cNvSpPr>
              <p:nvPr/>
            </p:nvSpPr>
            <p:spPr bwMode="auto">
              <a:xfrm>
                <a:off x="6612557" y="4169375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8" name="Line 23"/>
              <p:cNvSpPr>
                <a:spLocks noChangeShapeType="1"/>
              </p:cNvSpPr>
              <p:nvPr/>
            </p:nvSpPr>
            <p:spPr bwMode="auto">
              <a:xfrm>
                <a:off x="6381158" y="4586214"/>
                <a:ext cx="864118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4299595" y="1585726"/>
            <a:ext cx="1579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= 0.32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1560867" y="2206896"/>
            <a:ext cx="8819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0.0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auto">
          <a:xfrm>
            <a:off x="1188192" y="2926830"/>
            <a:ext cx="13468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0.00</a:t>
            </a:r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2067384" y="1592586"/>
            <a:ext cx="6495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0.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utoUpdateAnimBg="0"/>
      <p:bldP spid="17416" grpId="0" autoUpdateAnimBg="0"/>
      <p:bldP spid="17417" grpId="0" autoUpdateAnimBg="0"/>
      <p:bldP spid="17418" grpId="0" animBg="1"/>
      <p:bldP spid="17419" grpId="0" animBg="1"/>
      <p:bldP spid="17420" grpId="0" animBg="1" autoUpdateAnimBg="0"/>
      <p:bldP spid="17421" grpId="0" autoUpdateAnimBg="0"/>
      <p:bldP spid="17425" grpId="0" autoUpdateAnimBg="0"/>
      <p:bldP spid="17426" grpId="0" autoUpdateAnimBg="0"/>
      <p:bldP spid="17437" grpId="0" autoUpdateAnimBg="0"/>
      <p:bldP spid="17438" grpId="0" autoUpdateAnimBg="0"/>
      <p:bldP spid="17439" grpId="0" animBg="1"/>
      <p:bldP spid="29" grpId="0" autoUpdateAnimBg="0"/>
      <p:bldP spid="5" grpId="0"/>
      <p:bldP spid="39" grpId="0" autoUpdateAnimBg="0"/>
      <p:bldP spid="40" grpId="0" autoUpdateAnimBg="0"/>
      <p:bldP spid="4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3497" y="692696"/>
            <a:ext cx="8208912" cy="127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小数乘或除以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10,100,1000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……可以像整数一样在后面添上“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”或去掉“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”吗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1" y="1893025"/>
            <a:ext cx="75009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不能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因为根据小数的性质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小数末尾添上“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”或去掉“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小数的大小不变。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7" y="3084720"/>
            <a:ext cx="79612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小数乘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或除以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)10,100,1000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……和整数乘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或除以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)10,100,1000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……有什么区别和联系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4357694"/>
            <a:ext cx="72866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整数后面添上“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”或去掉 “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”也相当于移动了它的小数点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小数点移动时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如果位数不够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补位。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415094" y="1071397"/>
            <a:ext cx="5381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0.75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按要求做如下变化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381000" y="1908175"/>
            <a:ext cx="54146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扩大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348615" y="2931160"/>
            <a:ext cx="82778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缩小到它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85115" y="3860800"/>
            <a:ext cx="888746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去掉小数点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是把小数点向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移动了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位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Group 142"/>
          <p:cNvGrpSpPr/>
          <p:nvPr/>
        </p:nvGrpSpPr>
        <p:grpSpPr bwMode="auto">
          <a:xfrm>
            <a:off x="3230979" y="2989048"/>
            <a:ext cx="651595" cy="822326"/>
            <a:chOff x="0" y="0"/>
            <a:chExt cx="402" cy="518"/>
          </a:xfrm>
        </p:grpSpPr>
        <p:sp>
          <p:nvSpPr>
            <p:cNvPr id="8" name="Text Box 144"/>
            <p:cNvSpPr txBox="1">
              <a:spLocks noChangeArrowheads="1"/>
            </p:cNvSpPr>
            <p:nvPr/>
          </p:nvSpPr>
          <p:spPr bwMode="auto">
            <a:xfrm>
              <a:off x="0" y="227"/>
              <a:ext cx="40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100</a:t>
              </a:r>
            </a:p>
          </p:txBody>
        </p:sp>
        <p:sp>
          <p:nvSpPr>
            <p:cNvPr id="9" name="Line 143"/>
            <p:cNvSpPr>
              <a:spLocks noChangeShapeType="1"/>
            </p:cNvSpPr>
            <p:nvPr/>
          </p:nvSpPr>
          <p:spPr bwMode="auto">
            <a:xfrm>
              <a:off x="57" y="272"/>
              <a:ext cx="318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 Box 145"/>
            <p:cNvSpPr txBox="1">
              <a:spLocks noChangeArrowheads="1"/>
            </p:cNvSpPr>
            <p:nvPr/>
          </p:nvSpPr>
          <p:spPr bwMode="auto">
            <a:xfrm>
              <a:off x="112" y="0"/>
              <a:ext cx="21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652520" y="2122170"/>
            <a:ext cx="10839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7</a:t>
            </a:r>
            <a:r>
              <a:rPr lang="en-US" altLang="zh-CN" sz="3200" i="1" dirty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89195" y="3132455"/>
            <a:ext cx="20332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0.0075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33215" y="4069080"/>
            <a:ext cx="9366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75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38745" y="4075430"/>
            <a:ext cx="9817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45335" y="4777740"/>
            <a:ext cx="9817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两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60"/>
          <a:stretch>
            <a:fillRect/>
          </a:stretch>
        </p:blipFill>
        <p:spPr>
          <a:xfrm>
            <a:off x="6144234" y="1109284"/>
            <a:ext cx="2171700" cy="2652886"/>
          </a:xfrm>
          <a:prstGeom prst="rect">
            <a:avLst/>
          </a:prstGeom>
        </p:spPr>
      </p:pic>
      <p:pic>
        <p:nvPicPr>
          <p:cNvPr id="18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57560" y="571480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44</a:t>
            </a:r>
            <a:r>
              <a:rPr lang="zh-CN" altLang="en-US" sz="3200" dirty="0">
                <a:latin typeface="+mj-ea"/>
                <a:ea typeface="+mj-ea"/>
              </a:rPr>
              <a:t>页“做一做”第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571472" y="1280212"/>
            <a:ext cx="803297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把下面的数分别扩大到原来的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倍、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倍、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3760" y="304200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12.6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69622" y="3019650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4.8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45129" y="3041160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0.735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06618" y="373305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48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1212387" y="441887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480</a:t>
            </a:r>
          </a:p>
        </p:txBody>
      </p:sp>
      <p:sp>
        <p:nvSpPr>
          <p:cNvPr id="38" name="矩形 37"/>
          <p:cNvSpPr/>
          <p:nvPr/>
        </p:nvSpPr>
        <p:spPr>
          <a:xfrm>
            <a:off x="1212387" y="513024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4800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3475743" y="373305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7.35</a:t>
            </a:r>
            <a:endParaRPr lang="zh-CN" altLang="en-US" sz="3200" dirty="0"/>
          </a:p>
        </p:txBody>
      </p:sp>
      <p:sp>
        <p:nvSpPr>
          <p:cNvPr id="34" name="矩形 33"/>
          <p:cNvSpPr/>
          <p:nvPr/>
        </p:nvSpPr>
        <p:spPr>
          <a:xfrm>
            <a:off x="3481512" y="441887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73.5</a:t>
            </a:r>
          </a:p>
        </p:txBody>
      </p:sp>
      <p:sp>
        <p:nvSpPr>
          <p:cNvPr id="35" name="矩形 34"/>
          <p:cNvSpPr/>
          <p:nvPr/>
        </p:nvSpPr>
        <p:spPr>
          <a:xfrm>
            <a:off x="3481512" y="513024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735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5768505" y="373305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126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5774274" y="441887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1260</a:t>
            </a:r>
          </a:p>
        </p:txBody>
      </p:sp>
      <p:sp>
        <p:nvSpPr>
          <p:cNvPr id="42" name="矩形 41"/>
          <p:cNvSpPr/>
          <p:nvPr/>
        </p:nvSpPr>
        <p:spPr>
          <a:xfrm>
            <a:off x="5774274" y="5130241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12600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3" grpId="0"/>
      <p:bldP spid="34" grpId="0"/>
      <p:bldP spid="35" grpId="0"/>
      <p:bldP spid="40" grpId="0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29064" y="500042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44</a:t>
            </a:r>
            <a:r>
              <a:rPr lang="zh-CN" altLang="en-US" sz="3200" dirty="0">
                <a:latin typeface="+mj-ea"/>
                <a:ea typeface="+mj-ea"/>
              </a:rPr>
              <a:t>页“做一做”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45" name="矩形 44"/>
          <p:cNvSpPr/>
          <p:nvPr/>
        </p:nvSpPr>
        <p:spPr>
          <a:xfrm>
            <a:off x="142960" y="1332057"/>
            <a:ext cx="8461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把下面的数分别缩小到原来的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、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52121" y="11053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46992" y="147409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652120" y="1618107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640633" y="11073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08304" y="147607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465259" y="1620089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566046" y="11073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59259" y="1476073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453444" y="1620089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5648417" y="2299231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9999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3568" y="227687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93.5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262915" y="229838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3568" y="2924944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9.35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89337" y="3610764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0.935</a:t>
            </a:r>
          </a:p>
        </p:txBody>
      </p:sp>
      <p:sp>
        <p:nvSpPr>
          <p:cNvPr id="69" name="矩形 68"/>
          <p:cNvSpPr/>
          <p:nvPr/>
        </p:nvSpPr>
        <p:spPr>
          <a:xfrm>
            <a:off x="689337" y="4322133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0.0935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275856" y="292494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50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281625" y="361076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5</a:t>
            </a:r>
          </a:p>
        </p:txBody>
      </p:sp>
      <p:sp>
        <p:nvSpPr>
          <p:cNvPr id="72" name="矩形 71"/>
          <p:cNvSpPr/>
          <p:nvPr/>
        </p:nvSpPr>
        <p:spPr>
          <a:xfrm>
            <a:off x="3281625" y="4322133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0.5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43869" y="2924944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999.9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649638" y="3610764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99.99</a:t>
            </a:r>
          </a:p>
        </p:txBody>
      </p:sp>
      <p:sp>
        <p:nvSpPr>
          <p:cNvPr id="75" name="矩形 74"/>
          <p:cNvSpPr/>
          <p:nvPr/>
        </p:nvSpPr>
        <p:spPr>
          <a:xfrm>
            <a:off x="5649638" y="4322133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9.999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3846" y="428604"/>
            <a:ext cx="6574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46</a:t>
            </a:r>
            <a:r>
              <a:rPr lang="zh-CN" altLang="en-US" sz="3200" dirty="0">
                <a:latin typeface="+mj-ea"/>
                <a:ea typeface="+mj-ea"/>
              </a:rPr>
              <a:t>页练习十一第</a:t>
            </a:r>
            <a:r>
              <a:rPr lang="en-US" altLang="zh-CN" sz="3200" dirty="0">
                <a:latin typeface="+mj-ea"/>
                <a:ea typeface="+mj-ea"/>
              </a:rPr>
              <a:t>1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71472" y="1052736"/>
            <a:ext cx="8176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6.25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改写成下面的数，它的大小各有什么变化？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3481" y="4500409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625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3481" y="2484185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62.5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7765" y="3420289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0.625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7765" y="5416787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0.0625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95336" y="2484185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扩大到原来的</a:t>
            </a:r>
            <a:r>
              <a:rPr lang="en-US" altLang="zh-CN" sz="3200" dirty="0">
                <a:latin typeface="+mn-ea"/>
                <a:ea typeface="+mn-ea"/>
              </a:rPr>
              <a:t>10</a:t>
            </a:r>
            <a:r>
              <a:rPr lang="zh-CN" altLang="en-US" sz="3200" dirty="0" smtClean="0">
                <a:latin typeface="+mn-ea"/>
                <a:ea typeface="+mn-ea"/>
              </a:rPr>
              <a:t>倍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91633" y="3195554"/>
            <a:ext cx="4309193" cy="953526"/>
            <a:chOff x="1691680" y="2916233"/>
            <a:chExt cx="4309193" cy="953526"/>
          </a:xfrm>
        </p:grpSpPr>
        <p:sp>
          <p:nvSpPr>
            <p:cNvPr id="59" name="矩形 58"/>
            <p:cNvSpPr/>
            <p:nvPr/>
          </p:nvSpPr>
          <p:spPr>
            <a:xfrm>
              <a:off x="1691680" y="3132257"/>
              <a:ext cx="43091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缩小到原来</a:t>
              </a:r>
              <a:r>
                <a:rPr lang="zh-CN" altLang="en-US" sz="3200" dirty="0" smtClean="0">
                  <a:latin typeface="+mn-ea"/>
                  <a:ea typeface="+mn-ea"/>
                </a:rPr>
                <a:t>的   。   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317089" y="291623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11960" y="3284984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317088" y="3429000"/>
              <a:ext cx="43536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2191633" y="4500409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扩大到原来的</a:t>
            </a:r>
            <a:r>
              <a:rPr lang="en-US" altLang="zh-CN" sz="3200" dirty="0" smtClean="0">
                <a:latin typeface="+mn-ea"/>
                <a:ea typeface="+mn-ea"/>
              </a:rPr>
              <a:t>100</a:t>
            </a:r>
            <a:r>
              <a:rPr lang="zh-CN" altLang="en-US" sz="3200" dirty="0" smtClean="0">
                <a:latin typeface="+mn-ea"/>
                <a:ea typeface="+mn-ea"/>
              </a:rPr>
              <a:t>倍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63641" y="5211778"/>
            <a:ext cx="4102405" cy="953526"/>
            <a:chOff x="1763688" y="5085184"/>
            <a:chExt cx="4102405" cy="953526"/>
          </a:xfrm>
        </p:grpSpPr>
        <p:sp>
          <p:nvSpPr>
            <p:cNvPr id="64" name="矩形 63"/>
            <p:cNvSpPr/>
            <p:nvPr/>
          </p:nvSpPr>
          <p:spPr>
            <a:xfrm>
              <a:off x="1763688" y="5301208"/>
              <a:ext cx="41024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缩小到原来</a:t>
              </a:r>
              <a:r>
                <a:rPr lang="zh-CN" altLang="en-US" sz="3200" dirty="0" smtClean="0">
                  <a:latin typeface="+mn-ea"/>
                  <a:ea typeface="+mn-ea"/>
                </a:rPr>
                <a:t>的     。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499992" y="5085184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283968" y="5453935"/>
              <a:ext cx="8050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100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4389096" y="5597951"/>
              <a:ext cx="699901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05082" y="828508"/>
            <a:ext cx="7967446" cy="117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一个小数扩大到它的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小数点会向右移动一位、两位、三位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07032" y="2143116"/>
            <a:ext cx="9108504" cy="111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一个小数缩小到它的十分之一、百分之一、千分之一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小数点会向左移动一位、两位、三位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07000" y="3427523"/>
            <a:ext cx="8608470" cy="2787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一个小数的小数点分别向左移动一位、两位、三位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则这个小数缩小到它的十分之一、百分之一、千分之一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一个小数的小数点分别向右移动一位、两位、三位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则这个小数扩大到它的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424" y="2184062"/>
            <a:ext cx="8865063" cy="3333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104904" y="1558341"/>
            <a:ext cx="88962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在下表中填出每种商品的总价。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4542" y="986837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46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085207" y="320426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26.3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50395" y="321297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263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514213" y="321297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2630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085207" y="4005064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4.5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940152" y="401377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45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596336" y="401377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450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995936" y="477973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38.9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50881" y="478844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389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507065" y="478844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3890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29761" y="692696"/>
            <a:ext cx="5162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小数中最重要的符号是什么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5269823" y="689757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小数点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504" y="1271739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下面是三位同学的身高。请大家看一看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这些数据对不对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295306" y="2276872"/>
            <a:ext cx="8705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同学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同学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同学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2852936"/>
            <a:ext cx="89173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同学的身高不对。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200" i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米比房子还高。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036" y="3953608"/>
            <a:ext cx="9066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同学的</a:t>
            </a:r>
            <a:r>
              <a:rPr lang="zh-CN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身高不对。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和我手差不多一样长</a:t>
            </a:r>
            <a:r>
              <a:rPr lang="zh-CN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036" y="3437711"/>
            <a:ext cx="4131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同学的身高是对的。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4522699"/>
            <a:ext cx="4568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个错的数据错在哪里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093529" y="5672224"/>
            <a:ext cx="6340197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小数点的位置影响了小数的大小。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387" y="508550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小数点写错了位置。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" grpId="0"/>
      <p:bldP spid="3" grpId="0"/>
      <p:bldP spid="6" grpId="0"/>
      <p:bldP spid="7" grpId="0"/>
      <p:bldP spid="8" grpId="0"/>
      <p:bldP spid="9" grpId="0"/>
      <p:bldP spid="10" grpId="0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68236" y="1415678"/>
            <a:ext cx="595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36512" y="886706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46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19" y="2101952"/>
            <a:ext cx="896357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2861071" y="256490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43.5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92080" y="256490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0.435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884368" y="256490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435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131840" y="327627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17733" y="327627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0.8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100392" y="327627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915816" y="392434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670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517733" y="3924345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6.7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84368" y="392434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  <a:ea typeface="+mn-ea"/>
              </a:rPr>
              <a:t>0.67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509771"/>
            <a:ext cx="388821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填空。</a:t>
            </a:r>
          </a:p>
        </p:txBody>
      </p:sp>
      <p:sp>
        <p:nvSpPr>
          <p:cNvPr id="31" name="矩形 30"/>
          <p:cNvSpPr/>
          <p:nvPr/>
        </p:nvSpPr>
        <p:spPr>
          <a:xfrm flipH="1">
            <a:off x="-36195" y="1120775"/>
            <a:ext cx="93452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0.43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扩大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430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缩小为原来的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10.45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扩大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小数点向左移动三位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-36195" y="3334385"/>
            <a:ext cx="968883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62.9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缩小为原来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小数点向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移动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缩小为原来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小数点向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移动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缩小为原来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,‘’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小数点向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移动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33693" y="125598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0705" y="16967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5576" y="206549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60704" y="2209507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164288" y="197606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1045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23928" y="2713236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0.01045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10936" y="31816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05807" y="355036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510935" y="369438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359259" y="39016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43235" y="427044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248363" y="4414460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140986" y="46217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08657" y="499052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7965612" y="5134540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7215722" y="34609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左</a:t>
            </a:r>
          </a:p>
        </p:txBody>
      </p:sp>
      <p:sp>
        <p:nvSpPr>
          <p:cNvPr id="70" name="矩形 69"/>
          <p:cNvSpPr/>
          <p:nvPr/>
        </p:nvSpPr>
        <p:spPr>
          <a:xfrm>
            <a:off x="374962" y="41810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一</a:t>
            </a:r>
          </a:p>
        </p:txBody>
      </p:sp>
      <p:sp>
        <p:nvSpPr>
          <p:cNvPr id="71" name="矩形 70"/>
          <p:cNvSpPr/>
          <p:nvPr/>
        </p:nvSpPr>
        <p:spPr>
          <a:xfrm>
            <a:off x="2339752" y="4189725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6.29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51520" y="490544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左</a:t>
            </a:r>
          </a:p>
        </p:txBody>
      </p:sp>
      <p:sp>
        <p:nvSpPr>
          <p:cNvPr id="73" name="矩形 72"/>
          <p:cNvSpPr/>
          <p:nvPr/>
        </p:nvSpPr>
        <p:spPr>
          <a:xfrm>
            <a:off x="2123728" y="49139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两</a:t>
            </a:r>
          </a:p>
        </p:txBody>
      </p:sp>
      <p:sp>
        <p:nvSpPr>
          <p:cNvPr id="74" name="矩形 73"/>
          <p:cNvSpPr/>
          <p:nvPr/>
        </p:nvSpPr>
        <p:spPr>
          <a:xfrm>
            <a:off x="3851920" y="4913927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0.629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907704" y="566737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左</a:t>
            </a:r>
          </a:p>
        </p:txBody>
      </p:sp>
      <p:sp>
        <p:nvSpPr>
          <p:cNvPr id="77" name="矩形 76"/>
          <p:cNvSpPr/>
          <p:nvPr/>
        </p:nvSpPr>
        <p:spPr>
          <a:xfrm>
            <a:off x="3759338" y="56298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三</a:t>
            </a:r>
          </a:p>
        </p:txBody>
      </p:sp>
      <p:sp>
        <p:nvSpPr>
          <p:cNvPr id="78" name="矩形 77"/>
          <p:cNvSpPr/>
          <p:nvPr/>
        </p:nvSpPr>
        <p:spPr>
          <a:xfrm>
            <a:off x="5556106" y="5616322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0.0629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7" grpId="0"/>
      <p:bldP spid="48" grpId="0"/>
      <p:bldP spid="69" grpId="0"/>
      <p:bldP spid="70" grpId="0"/>
      <p:bldP spid="71" grpId="0"/>
      <p:bldP spid="72" grpId="0"/>
      <p:bldP spid="73" grpId="0"/>
      <p:bldP spid="74" grpId="0"/>
      <p:bldP spid="76" grpId="0"/>
      <p:bldP spid="77" grpId="0"/>
      <p:bldP spid="7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509771"/>
            <a:ext cx="57604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填空。</a:t>
            </a:r>
          </a:p>
        </p:txBody>
      </p:sp>
      <p:sp>
        <p:nvSpPr>
          <p:cNvPr id="41" name="矩形 40"/>
          <p:cNvSpPr/>
          <p:nvPr/>
        </p:nvSpPr>
        <p:spPr>
          <a:xfrm flipH="1">
            <a:off x="-36512" y="1235822"/>
            <a:ext cx="9180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去掉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84.2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中的小数点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就是把原数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84.2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的小数点向右移动三位后是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所得的数是原数的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-36512" y="3540348"/>
            <a:ext cx="918051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36.8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的小数点向右移动三位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这个数就是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的小数点向左移动两位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这个数就是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1905" y="1383767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扩大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倍</a:t>
            </a:r>
          </a:p>
        </p:txBody>
      </p:sp>
      <p:sp>
        <p:nvSpPr>
          <p:cNvPr id="12" name="矩形 11"/>
          <p:cNvSpPr/>
          <p:nvPr/>
        </p:nvSpPr>
        <p:spPr>
          <a:xfrm>
            <a:off x="6449741" y="2060848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84200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4081" y="2798023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520" y="4365104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36800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5102279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0.014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108445" y="623590"/>
            <a:ext cx="748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直接写出得数。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39769" y="133934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512" y="1349893"/>
            <a:ext cx="21291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3.2×10=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32040" y="1349892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2.34×0.1=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358" y="2505090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3÷100=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3348" y="2505089"/>
            <a:ext cx="2388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0.4×100=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98515" y="134005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0.234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51720" y="2502960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0.03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70540" y="249218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3470" y="3729226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0.1×0.01=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68460" y="3729225"/>
            <a:ext cx="26484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0.5÷1000=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55776" y="371631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0.001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07353" y="3716318"/>
            <a:ext cx="1619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0.0005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1520" y="4953362"/>
            <a:ext cx="29081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35.9×1000=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96510" y="4953361"/>
            <a:ext cx="26484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37×0.001=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9832" y="4940454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35900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51015" y="494045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0.037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6" grpId="0"/>
      <p:bldP spid="27" grpId="0"/>
      <p:bldP spid="30" grpId="0"/>
      <p:bldP spid="31" grpId="0"/>
      <p:bldP spid="34" grpId="0"/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8445" y="623590"/>
            <a:ext cx="748789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判断题。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的画“√”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的画“✕”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-108520" y="1703710"/>
            <a:ext cx="9649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(1)36.42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这个小数缩小到原来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就得到整数。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-73024" y="2705411"/>
            <a:ext cx="9181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一个数的小数点向右移动一位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再向左移动两位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这个数扩大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-72008" y="3935958"/>
            <a:ext cx="9180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一个数的末尾添上两个“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是扩大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6512" y="4800054"/>
            <a:ext cx="8735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一个小数的末尾有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0”,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无论去掉其中的几个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小数的大小不变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7846236" y="3334469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7785325" y="2204196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817172" y="4437112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7793763" y="5461773"/>
            <a:ext cx="100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  <a:endParaRPr lang="zh-CN" altLang="en-US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5930915" y="14847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4128" y="1853535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818313" y="1997551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47672" y="476672"/>
            <a:ext cx="790870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×”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或“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÷”,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里填上适当的整数。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79512" y="2162103"/>
            <a:ext cx="3797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9.14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)=0.914</a:t>
            </a:r>
          </a:p>
        </p:txBody>
      </p:sp>
      <p:sp>
        <p:nvSpPr>
          <p:cNvPr id="19" name="矩形 18"/>
          <p:cNvSpPr/>
          <p:nvPr/>
        </p:nvSpPr>
        <p:spPr>
          <a:xfrm>
            <a:off x="5148064" y="2179824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8.46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)=8460</a:t>
            </a:r>
          </a:p>
        </p:txBody>
      </p:sp>
      <p:sp>
        <p:nvSpPr>
          <p:cNvPr id="20" name="矩形 19"/>
          <p:cNvSpPr/>
          <p:nvPr/>
        </p:nvSpPr>
        <p:spPr>
          <a:xfrm>
            <a:off x="179512" y="3242223"/>
            <a:ext cx="33810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4.7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)=0.47</a:t>
            </a:r>
          </a:p>
        </p:txBody>
      </p:sp>
      <p:sp>
        <p:nvSpPr>
          <p:cNvPr id="21" name="矩形 20"/>
          <p:cNvSpPr/>
          <p:nvPr/>
        </p:nvSpPr>
        <p:spPr>
          <a:xfrm>
            <a:off x="5148064" y="3259944"/>
            <a:ext cx="3163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80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)=800</a:t>
            </a:r>
          </a:p>
        </p:txBody>
      </p:sp>
      <p:sp>
        <p:nvSpPr>
          <p:cNvPr id="22" name="矩形 21"/>
          <p:cNvSpPr/>
          <p:nvPr/>
        </p:nvSpPr>
        <p:spPr>
          <a:xfrm>
            <a:off x="179512" y="4322343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10.1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)=1.01</a:t>
            </a:r>
          </a:p>
        </p:txBody>
      </p:sp>
      <p:sp>
        <p:nvSpPr>
          <p:cNvPr id="28" name="矩形 27"/>
          <p:cNvSpPr/>
          <p:nvPr/>
        </p:nvSpPr>
        <p:spPr>
          <a:xfrm>
            <a:off x="5148064" y="4340064"/>
            <a:ext cx="3797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0.507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)=5.07</a:t>
            </a:r>
          </a:p>
        </p:txBody>
      </p:sp>
      <p:sp>
        <p:nvSpPr>
          <p:cNvPr id="32" name="矩形 31"/>
          <p:cNvSpPr/>
          <p:nvPr/>
        </p:nvSpPr>
        <p:spPr>
          <a:xfrm>
            <a:off x="179512" y="5402463"/>
            <a:ext cx="3063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70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)=0.7</a:t>
            </a:r>
          </a:p>
        </p:txBody>
      </p:sp>
      <p:sp>
        <p:nvSpPr>
          <p:cNvPr id="35" name="矩形 34"/>
          <p:cNvSpPr/>
          <p:nvPr/>
        </p:nvSpPr>
        <p:spPr>
          <a:xfrm>
            <a:off x="5148064" y="5420184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0.017       (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)=170</a:t>
            </a:r>
          </a:p>
        </p:txBody>
      </p:sp>
      <p:sp>
        <p:nvSpPr>
          <p:cNvPr id="36" name="椭圆 35"/>
          <p:cNvSpPr/>
          <p:nvPr/>
        </p:nvSpPr>
        <p:spPr>
          <a:xfrm>
            <a:off x="1089951" y="2188535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7" name="矩形 36"/>
          <p:cNvSpPr/>
          <p:nvPr/>
        </p:nvSpPr>
        <p:spPr>
          <a:xfrm>
            <a:off x="1043608" y="2179824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÷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1882321" y="218744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41" name="椭圆 40"/>
          <p:cNvSpPr/>
          <p:nvPr/>
        </p:nvSpPr>
        <p:spPr>
          <a:xfrm>
            <a:off x="6058503" y="2197246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2" name="矩形 41"/>
          <p:cNvSpPr/>
          <p:nvPr/>
        </p:nvSpPr>
        <p:spPr>
          <a:xfrm>
            <a:off x="6012160" y="2188535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×</a:t>
            </a:r>
            <a:endParaRPr lang="zh-CN" altLang="en-US" sz="3200" dirty="0"/>
          </a:p>
        </p:txBody>
      </p:sp>
      <p:sp>
        <p:nvSpPr>
          <p:cNvPr id="43" name="矩形 42"/>
          <p:cNvSpPr/>
          <p:nvPr/>
        </p:nvSpPr>
        <p:spPr>
          <a:xfrm>
            <a:off x="6660232" y="2196153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1000</a:t>
            </a:r>
            <a:endParaRPr lang="zh-CN" altLang="en-US" sz="3200" dirty="0"/>
          </a:p>
        </p:txBody>
      </p:sp>
      <p:sp>
        <p:nvSpPr>
          <p:cNvPr id="44" name="椭圆 43"/>
          <p:cNvSpPr/>
          <p:nvPr/>
        </p:nvSpPr>
        <p:spPr>
          <a:xfrm>
            <a:off x="873927" y="3252326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5" name="矩形 44"/>
          <p:cNvSpPr/>
          <p:nvPr/>
        </p:nvSpPr>
        <p:spPr>
          <a:xfrm>
            <a:off x="827584" y="3243615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÷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1666297" y="325123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47" name="椭圆 46"/>
          <p:cNvSpPr/>
          <p:nvPr/>
        </p:nvSpPr>
        <p:spPr>
          <a:xfrm>
            <a:off x="5698463" y="3277366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8" name="矩形 47"/>
          <p:cNvSpPr/>
          <p:nvPr/>
        </p:nvSpPr>
        <p:spPr>
          <a:xfrm>
            <a:off x="5652120" y="3268655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×</a:t>
            </a:r>
            <a:endParaRPr lang="zh-CN" altLang="en-US" sz="3200" dirty="0"/>
          </a:p>
        </p:txBody>
      </p:sp>
      <p:sp>
        <p:nvSpPr>
          <p:cNvPr id="49" name="矩形 48"/>
          <p:cNvSpPr/>
          <p:nvPr/>
        </p:nvSpPr>
        <p:spPr>
          <a:xfrm>
            <a:off x="6516216" y="327627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50" name="椭圆 49"/>
          <p:cNvSpPr/>
          <p:nvPr/>
        </p:nvSpPr>
        <p:spPr>
          <a:xfrm>
            <a:off x="1017943" y="4341157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1" name="矩形 50"/>
          <p:cNvSpPr/>
          <p:nvPr/>
        </p:nvSpPr>
        <p:spPr>
          <a:xfrm>
            <a:off x="971600" y="4332446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÷</a:t>
            </a:r>
            <a:endParaRPr lang="zh-CN" altLang="en-US" sz="3200" dirty="0"/>
          </a:p>
        </p:txBody>
      </p:sp>
      <p:sp>
        <p:nvSpPr>
          <p:cNvPr id="52" name="矩形 51"/>
          <p:cNvSpPr/>
          <p:nvPr/>
        </p:nvSpPr>
        <p:spPr>
          <a:xfrm>
            <a:off x="1810313" y="434006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53" name="椭圆 52"/>
          <p:cNvSpPr/>
          <p:nvPr/>
        </p:nvSpPr>
        <p:spPr>
          <a:xfrm>
            <a:off x="6202519" y="4413165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4" name="矩形 53"/>
          <p:cNvSpPr/>
          <p:nvPr/>
        </p:nvSpPr>
        <p:spPr>
          <a:xfrm>
            <a:off x="6156176" y="4404454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×</a:t>
            </a:r>
            <a:endParaRPr lang="zh-CN" altLang="en-US" sz="3200" dirty="0"/>
          </a:p>
        </p:txBody>
      </p:sp>
      <p:sp>
        <p:nvSpPr>
          <p:cNvPr id="55" name="矩形 54"/>
          <p:cNvSpPr/>
          <p:nvPr/>
        </p:nvSpPr>
        <p:spPr>
          <a:xfrm>
            <a:off x="6994889" y="441207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56" name="椭圆 55"/>
          <p:cNvSpPr/>
          <p:nvPr/>
        </p:nvSpPr>
        <p:spPr>
          <a:xfrm>
            <a:off x="729911" y="5421277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7" name="矩形 56"/>
          <p:cNvSpPr/>
          <p:nvPr/>
        </p:nvSpPr>
        <p:spPr>
          <a:xfrm>
            <a:off x="683568" y="5412566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÷</a:t>
            </a:r>
            <a:endParaRPr lang="zh-CN" altLang="en-US" sz="3200" dirty="0"/>
          </a:p>
        </p:txBody>
      </p:sp>
      <p:sp>
        <p:nvSpPr>
          <p:cNvPr id="58" name="矩形 57"/>
          <p:cNvSpPr/>
          <p:nvPr/>
        </p:nvSpPr>
        <p:spPr>
          <a:xfrm>
            <a:off x="1475656" y="542018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100</a:t>
            </a:r>
            <a:endParaRPr lang="zh-CN" altLang="en-US" sz="3200" dirty="0"/>
          </a:p>
        </p:txBody>
      </p:sp>
      <p:sp>
        <p:nvSpPr>
          <p:cNvPr id="59" name="椭圆 58"/>
          <p:cNvSpPr/>
          <p:nvPr/>
        </p:nvSpPr>
        <p:spPr>
          <a:xfrm>
            <a:off x="6202519" y="5437606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6156176" y="5428895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×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6876256" y="5436513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10000</a:t>
            </a:r>
            <a:endParaRPr lang="zh-CN" altLang="en-US" sz="3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4" grpId="0"/>
      <p:bldP spid="55" grpId="0"/>
      <p:bldP spid="57" grpId="0"/>
      <p:bldP spid="58" grpId="0"/>
      <p:bldP spid="60" grpId="0"/>
      <p:bldP spid="6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88018" y="500042"/>
            <a:ext cx="51127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（变式题）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列式计算。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1071538" y="1179330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0.05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3626" y="1755394"/>
            <a:ext cx="21707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05×10=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5736" y="1755394"/>
            <a:ext cx="77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1071538" y="2403466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(2)3.26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倍是多少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863626" y="2979530"/>
            <a:ext cx="240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3.26×100=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84011" y="2979530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326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 flipH="1">
            <a:off x="1071538" y="3636313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(3)80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的商是多少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863626" y="4212377"/>
            <a:ext cx="2411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÷1000=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201760" y="4212377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0.08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 flipH="1">
            <a:off x="1071538" y="4805863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(4)32.8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的商是多少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63626" y="5436513"/>
            <a:ext cx="2638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32.8÷1000=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345776" y="5436513"/>
            <a:ext cx="1478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0.0328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3" grpId="0"/>
      <p:bldP spid="44" grpId="0"/>
      <p:bldP spid="46" grpId="0"/>
      <p:bldP spid="47" grpId="0"/>
      <p:bldP spid="49" grpId="0"/>
      <p:bldP spid="5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25202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创新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30" y="1214769"/>
            <a:ext cx="1747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23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7÷10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071122" y="1507156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627784" y="1223480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27784" y="120605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2.37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44486" y="1206058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×100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 flipV="1">
            <a:off x="4735418" y="1502801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311482" y="1214769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177905" y="1206058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÷100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V="1">
            <a:off x="7471722" y="1502801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95536" y="1880263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333967" y="1871552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2339752" y="2159584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915816" y="1880263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854247" y="1871552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 flipV="1">
            <a:off x="4860032" y="2159584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436096" y="1871552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23528" y="2636912"/>
            <a:ext cx="1747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1.85×10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3" name="直接箭头连接符 52"/>
          <p:cNvCxnSpPr/>
          <p:nvPr/>
        </p:nvCxnSpPr>
        <p:spPr>
          <a:xfrm flipV="1">
            <a:off x="2051720" y="2929299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2608382" y="2645623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525084" y="2628201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 flipV="1">
            <a:off x="4572000" y="2924944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148064" y="2636912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6014487" y="2628201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÷100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 flipV="1">
            <a:off x="7308304" y="2924944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7884368" y="2628201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23528" y="3276273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 flipV="1">
            <a:off x="1331640" y="3573016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1910031" y="3284984"/>
            <a:ext cx="1033008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848462" y="3276273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</a:rPr>
              <a:t>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 flipV="1">
            <a:off x="4070271" y="3564305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4646335" y="3276273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23528" y="4068361"/>
            <a:ext cx="1955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4.78×100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70" name="直接箭头连接符 69"/>
          <p:cNvCxnSpPr/>
          <p:nvPr/>
        </p:nvCxnSpPr>
        <p:spPr>
          <a:xfrm flipV="1">
            <a:off x="2267744" y="4360748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2824406" y="4077072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741108" y="405965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÷10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74" name="直接箭头连接符 73"/>
          <p:cNvCxnSpPr/>
          <p:nvPr/>
        </p:nvCxnSpPr>
        <p:spPr>
          <a:xfrm flipV="1">
            <a:off x="4788024" y="4356393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5364088" y="4068361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323528" y="4788441"/>
            <a:ext cx="21643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125.6÷100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 flipV="1">
            <a:off x="2483768" y="5080828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3040430" y="4797152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3957132" y="4779730"/>
            <a:ext cx="2496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         ）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80" name="直接箭头连接符 79"/>
          <p:cNvCxnSpPr/>
          <p:nvPr/>
        </p:nvCxnSpPr>
        <p:spPr>
          <a:xfrm flipV="1">
            <a:off x="6057631" y="5076473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6484372" y="4779730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0.01256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23528" y="5494588"/>
            <a:ext cx="1955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4.06÷100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84" name="直接箭头连接符 83"/>
          <p:cNvCxnSpPr/>
          <p:nvPr/>
        </p:nvCxnSpPr>
        <p:spPr>
          <a:xfrm flipV="1">
            <a:off x="2267744" y="5786975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2824406" y="5503299"/>
            <a:ext cx="133098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4101148" y="5485877"/>
            <a:ext cx="1430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</a:rPr>
              <a:t>1000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87" name="直接箭头连接符 86"/>
          <p:cNvCxnSpPr/>
          <p:nvPr/>
        </p:nvCxnSpPr>
        <p:spPr>
          <a:xfrm flipV="1">
            <a:off x="5508104" y="5782620"/>
            <a:ext cx="48465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6084168" y="5494588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5382343" y="119675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237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18106" y="1875489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2.37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915816" y="184840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23.7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490355" y="186284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237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606243" y="262620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18.5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220072" y="261077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185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901631" y="261077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1.85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835696" y="3276273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0.185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654966" y="326844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18.5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901932" y="40683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478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381351" y="406836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47.8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943039" y="477729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1.256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499992" y="4771019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÷100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838844" y="5508521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0.0406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092799" y="548135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40.6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{EA2F60E8-3145-4074-8B52-E019DAD419F2}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78"/>
          <a:stretch>
            <a:fillRect/>
          </a:stretch>
        </p:blipFill>
        <p:spPr bwMode="auto">
          <a:xfrm>
            <a:off x="395535" y="764704"/>
            <a:ext cx="8536505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{A69460B9-EA91-4333-BC5F-A8BA574206B7}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375700" cy="448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{92934A83-1048-4C9C-B975-F021F215525B}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7" r="1791"/>
          <a:stretch>
            <a:fillRect/>
          </a:stretch>
        </p:blipFill>
        <p:spPr bwMode="auto">
          <a:xfrm>
            <a:off x="467544" y="1196752"/>
            <a:ext cx="8332511" cy="431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{A531598E-D06A-4708-AC0A-3630FAB14D29}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6"/>
          <a:stretch>
            <a:fillRect/>
          </a:stretch>
        </p:blipFill>
        <p:spPr bwMode="auto">
          <a:xfrm>
            <a:off x="298755" y="1268760"/>
            <a:ext cx="8368996" cy="424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 descr="{A69460B9-EA91-4333-BC5F-A8BA574206B7}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4311" y="820713"/>
            <a:ext cx="39528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 descr="{EA2F60E8-3145-4074-8B52-E019DAD419F2}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78"/>
          <a:stretch>
            <a:fillRect/>
          </a:stretch>
        </p:blipFill>
        <p:spPr bwMode="auto">
          <a:xfrm>
            <a:off x="395536" y="620688"/>
            <a:ext cx="3976688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 descr="{A531598E-D06A-4708-AC0A-3630FAB14D29}副本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6"/>
          <a:stretch>
            <a:fillRect/>
          </a:stretch>
        </p:blipFill>
        <p:spPr bwMode="auto">
          <a:xfrm>
            <a:off x="4557514" y="3645024"/>
            <a:ext cx="39655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1" descr="{92934A83-1048-4C9C-B975-F021F215525B}副本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7" r="1791"/>
          <a:stretch>
            <a:fillRect/>
          </a:stretch>
        </p:blipFill>
        <p:spPr bwMode="auto">
          <a:xfrm>
            <a:off x="539552" y="3654549"/>
            <a:ext cx="38639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806" y="1484784"/>
            <a:ext cx="77542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在刚才的故事中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你发现了什么数学问题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744" y="2214616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金箍棒越变越长</a:t>
            </a:r>
            <a:r>
              <a:rPr lang="en-US" altLang="zh-CN" sz="32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数越变越大。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833" y="2944448"/>
            <a:ext cx="54785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小数点的位置有什么变化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516559" y="3674280"/>
            <a:ext cx="3945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小数点向右移动</a:t>
            </a:r>
            <a:r>
              <a:rPr lang="zh-CN" altLang="zh-CN" sz="32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sz="32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4421133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小数点向右移动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小数扩大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扩大的规律是什么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43707" y="694467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WPS 演示</Application>
  <PresentationFormat>全屏显示(4:3)</PresentationFormat>
  <Paragraphs>446</Paragraphs>
  <Slides>39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684</cp:revision>
  <dcterms:created xsi:type="dcterms:W3CDTF">2015-11-21T07:20:00Z</dcterms:created>
  <dcterms:modified xsi:type="dcterms:W3CDTF">2021-11-01T03:30:16Z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